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0"/>
  </p:notesMasterIdLst>
  <p:sldIdLst>
    <p:sldId id="263" r:id="rId2"/>
    <p:sldId id="294" r:id="rId3"/>
    <p:sldId id="367" r:id="rId4"/>
    <p:sldId id="293" r:id="rId5"/>
    <p:sldId id="331" r:id="rId6"/>
    <p:sldId id="295" r:id="rId7"/>
    <p:sldId id="330" r:id="rId8"/>
    <p:sldId id="332" r:id="rId9"/>
    <p:sldId id="296" r:id="rId10"/>
    <p:sldId id="298" r:id="rId11"/>
    <p:sldId id="299" r:id="rId12"/>
    <p:sldId id="312" r:id="rId13"/>
    <p:sldId id="335" r:id="rId14"/>
    <p:sldId id="301" r:id="rId15"/>
    <p:sldId id="336" r:id="rId16"/>
    <p:sldId id="338" r:id="rId17"/>
    <p:sldId id="339" r:id="rId18"/>
    <p:sldId id="340" r:id="rId19"/>
    <p:sldId id="306" r:id="rId20"/>
    <p:sldId id="342" r:id="rId21"/>
    <p:sldId id="344" r:id="rId22"/>
    <p:sldId id="345" r:id="rId23"/>
    <p:sldId id="308" r:id="rId24"/>
    <p:sldId id="310" r:id="rId25"/>
    <p:sldId id="368" r:id="rId26"/>
    <p:sldId id="347" r:id="rId27"/>
    <p:sldId id="309" r:id="rId28"/>
    <p:sldId id="352" r:id="rId29"/>
    <p:sldId id="353" r:id="rId30"/>
    <p:sldId id="317" r:id="rId31"/>
    <p:sldId id="318" r:id="rId32"/>
    <p:sldId id="350" r:id="rId33"/>
    <p:sldId id="319" r:id="rId34"/>
    <p:sldId id="354" r:id="rId35"/>
    <p:sldId id="355" r:id="rId36"/>
    <p:sldId id="323" r:id="rId37"/>
    <p:sldId id="357" r:id="rId38"/>
    <p:sldId id="358" r:id="rId39"/>
    <p:sldId id="360" r:id="rId40"/>
    <p:sldId id="361" r:id="rId41"/>
    <p:sldId id="362" r:id="rId42"/>
    <p:sldId id="363" r:id="rId43"/>
    <p:sldId id="364" r:id="rId44"/>
    <p:sldId id="328" r:id="rId45"/>
    <p:sldId id="365" r:id="rId46"/>
    <p:sldId id="366" r:id="rId47"/>
    <p:sldId id="275" r:id="rId48"/>
    <p:sldId id="297" r:id="rId4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009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48" y="20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FAB4FE0-92A4-4253-93D0-BBA660198AD1}" type="datetimeFigureOut">
              <a:rPr lang="en-US" smtClean="0"/>
              <a:t>7/13/2021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061559D-383E-4FA3-9F7D-7036B0160721}" type="slidenum">
              <a:rPr lang="en-US" smtClean="0"/>
              <a:t>‹#›</a:t>
            </a:fld>
            <a:endParaRPr lang="en-US" dirty="0"/>
          </a:p>
        </p:txBody>
      </p:sp>
    </p:spTree>
    <p:extLst>
      <p:ext uri="{BB962C8B-B14F-4D97-AF65-F5344CB8AC3E}">
        <p14:creationId xmlns:p14="http://schemas.microsoft.com/office/powerpoint/2010/main" val="132781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C53B-BE2D-4B10-A1C3-35068238416D}"/>
              </a:ext>
            </a:extLst>
          </p:cNvPr>
          <p:cNvSpPr>
            <a:spLocks noGrp="1"/>
          </p:cNvSpPr>
          <p:nvPr>
            <p:ph type="ctrTitle" hasCustomPrompt="1"/>
          </p:nvPr>
        </p:nvSpPr>
        <p:spPr>
          <a:xfrm>
            <a:off x="1524000" y="1122046"/>
            <a:ext cx="9144000" cy="2388870"/>
          </a:xfrm>
          <a:prstGeom prst="rect">
            <a:avLst/>
          </a:prstGeom>
        </p:spPr>
        <p:txBody>
          <a:bodyPr anchor="ctr"/>
          <a:lstStyle>
            <a:lvl1pPr algn="ctr">
              <a:defRPr lang="en-US" sz="6000" b="1">
                <a:solidFill>
                  <a:schemeClr val="bg1">
                    <a:lumMod val="50000"/>
                  </a:schemeClr>
                </a:solidFill>
                <a:latin typeface="Futura Md BT" panose="020B0802020204020204" pitchFamily="34" charset="0"/>
                <a:ea typeface="+mj-ea"/>
                <a:cs typeface="+mj-cs"/>
              </a:defRPr>
            </a:lvl1pPr>
          </a:lstStyle>
          <a:p>
            <a:r>
              <a:rPr lang="en-US"/>
              <a:t>Presentation Title</a:t>
            </a:r>
          </a:p>
        </p:txBody>
      </p:sp>
      <p:sp>
        <p:nvSpPr>
          <p:cNvPr id="3" name="Subtitle 2">
            <a:extLst>
              <a:ext uri="{FF2B5EF4-FFF2-40B4-BE49-F238E27FC236}">
                <a16:creationId xmlns:a16="http://schemas.microsoft.com/office/drawing/2014/main" id="{84F85809-9BE3-439B-9403-7E88B24F50A2}"/>
              </a:ext>
            </a:extLst>
          </p:cNvPr>
          <p:cNvSpPr>
            <a:spLocks noGrp="1"/>
          </p:cNvSpPr>
          <p:nvPr>
            <p:ph type="subTitle" idx="1" hasCustomPrompt="1"/>
          </p:nvPr>
        </p:nvSpPr>
        <p:spPr>
          <a:xfrm>
            <a:off x="1524000" y="3602356"/>
            <a:ext cx="9144000" cy="2133599"/>
          </a:xfrm>
          <a:prstGeom prst="rect">
            <a:avLst/>
          </a:prstGeom>
        </p:spPr>
        <p:txBody>
          <a:bodyPr/>
          <a:lstStyle>
            <a:lvl1pPr marL="0" indent="0" algn="ctr">
              <a:buNone/>
              <a:defRPr lang="en-US" sz="2880" b="1" smtClean="0">
                <a:solidFill>
                  <a:schemeClr val="bg1">
                    <a:lumMod val="50000"/>
                  </a:schemeClr>
                </a:solidFill>
                <a:latin typeface="Futura Lt BT" panose="020B0402020204020303" pitchFamily="34" charset="0"/>
                <a:ea typeface="+mn-ea"/>
                <a:cs typeface="+mn-cs"/>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Date/Location/Presenter(s)</a:t>
            </a:r>
          </a:p>
        </p:txBody>
      </p:sp>
      <p:sp>
        <p:nvSpPr>
          <p:cNvPr id="6" name="Slide Number Placeholder 5">
            <a:extLst>
              <a:ext uri="{FF2B5EF4-FFF2-40B4-BE49-F238E27FC236}">
                <a16:creationId xmlns:a16="http://schemas.microsoft.com/office/drawing/2014/main" id="{E7F016C4-1F2E-4762-9D25-82543011E81B}"/>
              </a:ext>
            </a:extLst>
          </p:cNvPr>
          <p:cNvSpPr>
            <a:spLocks noGrp="1"/>
          </p:cNvSpPr>
          <p:nvPr>
            <p:ph type="sldNum" sz="quarter" idx="12"/>
          </p:nvPr>
        </p:nvSpPr>
        <p:spPr>
          <a:xfrm>
            <a:off x="9350832" y="6327958"/>
            <a:ext cx="2743200" cy="363854"/>
          </a:xfrm>
          <a:prstGeom prst="rect">
            <a:avLst/>
          </a:prstGeom>
        </p:spPr>
        <p:txBody>
          <a:bodyPr/>
          <a:lstStyle>
            <a:lvl1pPr algn="r">
              <a:defRPr>
                <a:solidFill>
                  <a:srgbClr val="FFFFFF"/>
                </a:solidFill>
                <a:latin typeface="Futura Lt BT" panose="020B0402020204020303" pitchFamily="34" charset="0"/>
              </a:defRPr>
            </a:lvl1pPr>
          </a:lstStyle>
          <a:p>
            <a:fld id="{BAD6CB25-7C37-443B-9621-34F6E10CAA68}" type="slidenum">
              <a:rPr lang="en-US" smtClean="0"/>
              <a:t>‹#›</a:t>
            </a:fld>
            <a:endParaRPr lang="en-US" dirty="0"/>
          </a:p>
        </p:txBody>
      </p:sp>
      <p:pic>
        <p:nvPicPr>
          <p:cNvPr id="8" name="Picture 7">
            <a:extLst>
              <a:ext uri="{FF2B5EF4-FFF2-40B4-BE49-F238E27FC236}">
                <a16:creationId xmlns:a16="http://schemas.microsoft.com/office/drawing/2014/main" id="{88334309-949B-4304-A526-99D640FE9DEE}"/>
              </a:ext>
            </a:extLst>
          </p:cNvPr>
          <p:cNvPicPr>
            <a:picLocks noChangeAspect="1"/>
          </p:cNvPicPr>
          <p:nvPr userDrawn="1"/>
        </p:nvPicPr>
        <p:blipFill>
          <a:blip r:embed="rId2"/>
          <a:srcRect/>
          <a:stretch>
            <a:fillRect/>
          </a:stretch>
        </p:blipFill>
        <p:spPr>
          <a:xfrm>
            <a:off x="9396807" y="74934"/>
            <a:ext cx="2672990" cy="917964"/>
          </a:xfrm>
          <a:prstGeom prst="rect">
            <a:avLst/>
          </a:prstGeom>
        </p:spPr>
      </p:pic>
    </p:spTree>
    <p:extLst>
      <p:ext uri="{BB962C8B-B14F-4D97-AF65-F5344CB8AC3E}">
        <p14:creationId xmlns:p14="http://schemas.microsoft.com/office/powerpoint/2010/main" val="3697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C7B2-8B5B-47F1-B3DD-1EDA0C816D91}"/>
              </a:ext>
            </a:extLst>
          </p:cNvPr>
          <p:cNvSpPr>
            <a:spLocks noGrp="1"/>
          </p:cNvSpPr>
          <p:nvPr>
            <p:ph type="title"/>
          </p:nvPr>
        </p:nvSpPr>
        <p:spPr>
          <a:xfrm>
            <a:off x="838200" y="1188720"/>
            <a:ext cx="10515600" cy="777240"/>
          </a:xfrm>
          <a:prstGeom prst="rect">
            <a:avLst/>
          </a:prstGeom>
        </p:spPr>
        <p:txBody>
          <a:bodyPr/>
          <a:lstStyle>
            <a:lvl1pPr>
              <a:defRPr lang="en-US" sz="3200" b="0" smtClean="0">
                <a:solidFill>
                  <a:srgbClr val="D4782C"/>
                </a:solidFill>
                <a:latin typeface="Futura Md BT" panose="020B0802020204020204" pitchFamily="34" charset="0"/>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2FA298F9-D55D-4A23-957E-EF03A0119084}"/>
              </a:ext>
            </a:extLst>
          </p:cNvPr>
          <p:cNvSpPr>
            <a:spLocks noGrp="1"/>
          </p:cNvSpPr>
          <p:nvPr>
            <p:ph idx="1" hasCustomPrompt="1"/>
          </p:nvPr>
        </p:nvSpPr>
        <p:spPr>
          <a:xfrm>
            <a:off x="406400" y="2148839"/>
            <a:ext cx="11277600" cy="3520441"/>
          </a:xfrm>
          <a:prstGeom prst="rect">
            <a:avLst/>
          </a:prstGeom>
        </p:spPr>
        <p:txBody>
          <a:bodyPr/>
          <a:lstStyle>
            <a:lvl1pPr>
              <a:defRPr lang="en-US" sz="2000" kern="1800" baseline="0" smtClean="0">
                <a:solidFill>
                  <a:schemeClr val="bg1">
                    <a:lumMod val="50000"/>
                  </a:schemeClr>
                </a:solidFill>
                <a:latin typeface="Futura Lt BT" panose="020B0402020204020303" pitchFamily="34" charset="0"/>
              </a:defRPr>
            </a:lvl1pPr>
            <a:lvl2pPr marL="548640" indent="0">
              <a:buNone/>
              <a:defRPr lang="en-US" sz="2800" smtClean="0">
                <a:latin typeface="Futura Lt BT" panose="020B0402020204020303" pitchFamily="34" charset="0"/>
              </a:defRPr>
            </a:lvl2pPr>
            <a:lvl3pPr marL="1097280" indent="0">
              <a:buNone/>
              <a:defRPr lang="en-US" sz="2400" smtClean="0">
                <a:latin typeface="Futura Lt BT" panose="020B0402020204020303" pitchFamily="34" charset="0"/>
              </a:defRPr>
            </a:lvl3pPr>
            <a:lvl4pPr marL="1645920" indent="0">
              <a:buNone/>
              <a:defRPr lang="en-US" sz="1800" smtClean="0">
                <a:latin typeface="Futura Lt BT" panose="020B0402020204020303" pitchFamily="34" charset="0"/>
              </a:defRPr>
            </a:lvl4pPr>
            <a:lvl5pPr marL="2194560" indent="0">
              <a:buNone/>
              <a:defRPr lang="en-US" sz="1800">
                <a:latin typeface="Futura Lt BT" panose="020B0402020204020303" pitchFamily="34" charset="0"/>
              </a:defRPr>
            </a:lvl5pPr>
          </a:lstStyle>
          <a:p>
            <a:pPr lvl="0"/>
            <a:r>
              <a:rPr lang="en-US"/>
              <a:t>Bullet one</a:t>
            </a:r>
          </a:p>
          <a:p>
            <a:pPr lvl="0"/>
            <a:r>
              <a:rPr lang="en-US"/>
              <a:t>Bullet two</a:t>
            </a:r>
          </a:p>
          <a:p>
            <a:pPr lvl="0"/>
            <a:r>
              <a:rPr lang="en-US"/>
              <a:t>Bullet three</a:t>
            </a:r>
          </a:p>
          <a:p>
            <a:pPr lvl="0"/>
            <a:r>
              <a:rPr lang="en-US"/>
              <a:t>Bullet four</a:t>
            </a:r>
          </a:p>
        </p:txBody>
      </p:sp>
      <p:sp>
        <p:nvSpPr>
          <p:cNvPr id="6" name="Slide Number Placeholder 5">
            <a:extLst>
              <a:ext uri="{FF2B5EF4-FFF2-40B4-BE49-F238E27FC236}">
                <a16:creationId xmlns:a16="http://schemas.microsoft.com/office/drawing/2014/main" id="{A34F3E14-2A9A-4B7C-A0FB-77C56A07FCDC}"/>
              </a:ext>
            </a:extLst>
          </p:cNvPr>
          <p:cNvSpPr>
            <a:spLocks noGrp="1"/>
          </p:cNvSpPr>
          <p:nvPr>
            <p:ph type="sldNum" sz="quarter" idx="12"/>
          </p:nvPr>
        </p:nvSpPr>
        <p:spPr>
          <a:xfrm>
            <a:off x="9350825" y="6327958"/>
            <a:ext cx="2743200" cy="363854"/>
          </a:xfrm>
          <a:prstGeom prst="rect">
            <a:avLst/>
          </a:prstGeom>
        </p:spPr>
        <p:txBody>
          <a:bodyPr/>
          <a:lstStyle>
            <a:lvl1pPr algn="r">
              <a:defRPr>
                <a:solidFill>
                  <a:srgbClr val="FFFFFF"/>
                </a:solidFill>
                <a:latin typeface="Futura Lt BT" panose="020B0402020204020303" pitchFamily="34" charset="0"/>
              </a:defRPr>
            </a:lvl1pPr>
          </a:lstStyle>
          <a:p>
            <a:fld id="{BAD6CB25-7C37-443B-9621-34F6E10CAA68}" type="slidenum">
              <a:rPr lang="en-US" smtClean="0"/>
              <a:t>‹#›</a:t>
            </a:fld>
            <a:endParaRPr lang="en-US" dirty="0"/>
          </a:p>
        </p:txBody>
      </p:sp>
    </p:spTree>
    <p:extLst>
      <p:ext uri="{BB962C8B-B14F-4D97-AF65-F5344CB8AC3E}">
        <p14:creationId xmlns:p14="http://schemas.microsoft.com/office/powerpoint/2010/main" val="1492606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2"/>
          <p:cNvSpPr>
            <a:spLocks noChangeArrowheads="1"/>
          </p:cNvSpPr>
          <p:nvPr userDrawn="1"/>
        </p:nvSpPr>
        <p:spPr>
          <a:xfrm>
            <a:off x="0" y="5791200"/>
            <a:ext cx="12192000" cy="1066800"/>
          </a:xfrm>
          <a:prstGeom prst="rect">
            <a:avLst/>
          </a:prstGeom>
          <a:solidFill>
            <a:srgbClr val="808080"/>
          </a:solidFill>
          <a:ln w="9525">
            <a:noFill/>
            <a:miter lim="800000"/>
          </a:ln>
          <a:effectLst/>
        </p:spPr>
        <p:txBody>
          <a:bodyPr wrap="none" anchor="ctr"/>
          <a:lstStyle/>
          <a:p>
            <a:endParaRPr lang="en-US" sz="2160" dirty="0"/>
          </a:p>
        </p:txBody>
      </p:sp>
      <p:sp>
        <p:nvSpPr>
          <p:cNvPr id="3" name="Rectangle 2"/>
          <p:cNvSpPr>
            <a:spLocks noChangeArrowheads="1"/>
          </p:cNvSpPr>
          <p:nvPr userDrawn="1"/>
        </p:nvSpPr>
        <p:spPr>
          <a:xfrm>
            <a:off x="-1" y="1"/>
            <a:ext cx="12192000" cy="1092200"/>
          </a:xfrm>
          <a:prstGeom prst="rect">
            <a:avLst/>
          </a:prstGeom>
          <a:solidFill>
            <a:srgbClr val="0096AA"/>
          </a:solidFill>
          <a:ln w="9525">
            <a:noFill/>
            <a:miter lim="800000"/>
          </a:ln>
          <a:effectLst/>
        </p:spPr>
        <p:txBody>
          <a:bodyPr wrap="none" anchor="ctr"/>
          <a:lstStyle/>
          <a:p>
            <a:endParaRPr lang="en-US" sz="2160" dirty="0"/>
          </a:p>
        </p:txBody>
      </p:sp>
      <p:cxnSp>
        <p:nvCxnSpPr>
          <p:cNvPr id="4" name="Straight Connector 3"/>
          <p:cNvCxnSpPr/>
          <p:nvPr userDrawn="1"/>
        </p:nvCxnSpPr>
        <p:spPr>
          <a:xfrm>
            <a:off x="0" y="5791200"/>
            <a:ext cx="12192000" cy="0"/>
          </a:xfrm>
          <a:prstGeom prst="line">
            <a:avLst/>
          </a:prstGeom>
          <a:blipFill dpi="0" rotWithShape="0">
            <a:blip r:embed="rId4"/>
            <a:srcRect/>
            <a:tile tx="0" ty="0" sx="100000" sy="100000" flip="none" algn="tl"/>
          </a:blipFill>
          <a:ln w="15875" cap="flat" cmpd="sng" algn="ctr">
            <a:solidFill>
              <a:schemeClr val="accent2"/>
            </a:solidFill>
            <a:prstDash val="solid"/>
            <a:round/>
            <a:headEnd type="none" w="med" len="med"/>
            <a:tailEnd type="none" w="med" len="med"/>
          </a:ln>
          <a:effectLst/>
        </p:spPr>
      </p:cxnSp>
      <p:pic>
        <p:nvPicPr>
          <p:cNvPr id="5" name="Picture 4"/>
          <p:cNvPicPr>
            <a:picLocks noChangeAspect="1"/>
          </p:cNvPicPr>
          <p:nvPr userDrawn="1"/>
        </p:nvPicPr>
        <p:blipFill>
          <a:blip r:embed="rId5"/>
          <a:srcRect/>
          <a:stretch>
            <a:fillRect/>
          </a:stretch>
        </p:blipFill>
        <p:spPr>
          <a:xfrm>
            <a:off x="304800" y="6172200"/>
            <a:ext cx="420624" cy="412969"/>
          </a:xfrm>
          <a:prstGeom prst="rect">
            <a:avLst/>
          </a:prstGeom>
        </p:spPr>
      </p:pic>
      <p:cxnSp>
        <p:nvCxnSpPr>
          <p:cNvPr id="6" name="Straight Connector 5"/>
          <p:cNvCxnSpPr/>
          <p:nvPr userDrawn="1"/>
        </p:nvCxnSpPr>
        <p:spPr>
          <a:xfrm>
            <a:off x="0" y="1092200"/>
            <a:ext cx="12192000" cy="0"/>
          </a:xfrm>
          <a:prstGeom prst="line">
            <a:avLst/>
          </a:prstGeom>
          <a:blipFill dpi="0" rotWithShape="0">
            <a:blip r:embed="rId4"/>
            <a:srcRect/>
            <a:tile tx="0" ty="0" sx="100000" sy="100000" flip="none" algn="tl"/>
          </a:blipFill>
          <a:ln w="158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488883027"/>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ctr" rtl="0" eaLnBrk="1" fontAlgn="base" hangingPunct="1">
        <a:spcBef>
          <a:spcPct val="0"/>
        </a:spcBef>
        <a:spcAft>
          <a:spcPct val="0"/>
        </a:spcAft>
        <a:defRPr sz="5280">
          <a:solidFill>
            <a:srgbClr val="D4782C"/>
          </a:solidFill>
          <a:latin typeface="+mj-lt"/>
          <a:ea typeface="+mj-ea"/>
          <a:cs typeface="+mj-cs"/>
        </a:defRPr>
      </a:lvl1pPr>
      <a:lvl2pPr algn="ctr" rtl="0" eaLnBrk="1" fontAlgn="base" hangingPunct="1">
        <a:spcBef>
          <a:spcPct val="0"/>
        </a:spcBef>
        <a:spcAft>
          <a:spcPct val="0"/>
        </a:spcAft>
        <a:defRPr sz="5280">
          <a:solidFill>
            <a:srgbClr val="D4782C"/>
          </a:solidFill>
          <a:latin typeface="Trebuchet MS" pitchFamily="34" charset="0"/>
        </a:defRPr>
      </a:lvl2pPr>
      <a:lvl3pPr algn="ctr" rtl="0" eaLnBrk="1" fontAlgn="base" hangingPunct="1">
        <a:spcBef>
          <a:spcPct val="0"/>
        </a:spcBef>
        <a:spcAft>
          <a:spcPct val="0"/>
        </a:spcAft>
        <a:defRPr sz="5280">
          <a:solidFill>
            <a:srgbClr val="D4782C"/>
          </a:solidFill>
          <a:latin typeface="Trebuchet MS" pitchFamily="34" charset="0"/>
        </a:defRPr>
      </a:lvl3pPr>
      <a:lvl4pPr algn="ctr" rtl="0" eaLnBrk="1" fontAlgn="base" hangingPunct="1">
        <a:spcBef>
          <a:spcPct val="0"/>
        </a:spcBef>
        <a:spcAft>
          <a:spcPct val="0"/>
        </a:spcAft>
        <a:defRPr sz="5280">
          <a:solidFill>
            <a:srgbClr val="D4782C"/>
          </a:solidFill>
          <a:latin typeface="Trebuchet MS" pitchFamily="34" charset="0"/>
        </a:defRPr>
      </a:lvl4pPr>
      <a:lvl5pPr algn="ctr" rtl="0" eaLnBrk="1" fontAlgn="base" hangingPunct="1">
        <a:spcBef>
          <a:spcPct val="0"/>
        </a:spcBef>
        <a:spcAft>
          <a:spcPct val="0"/>
        </a:spcAft>
        <a:defRPr sz="5280">
          <a:solidFill>
            <a:srgbClr val="D4782C"/>
          </a:solidFill>
          <a:latin typeface="Trebuchet MS" pitchFamily="34" charset="0"/>
        </a:defRPr>
      </a:lvl5pPr>
      <a:lvl6pPr marL="548640" algn="ctr" rtl="0" eaLnBrk="1" fontAlgn="base" hangingPunct="1">
        <a:spcBef>
          <a:spcPct val="0"/>
        </a:spcBef>
        <a:spcAft>
          <a:spcPct val="0"/>
        </a:spcAft>
        <a:defRPr sz="5280">
          <a:solidFill>
            <a:srgbClr val="D4782C"/>
          </a:solidFill>
          <a:latin typeface="Trebuchet MS" pitchFamily="34" charset="0"/>
        </a:defRPr>
      </a:lvl6pPr>
      <a:lvl7pPr marL="1097280" algn="ctr" rtl="0" eaLnBrk="1" fontAlgn="base" hangingPunct="1">
        <a:spcBef>
          <a:spcPct val="0"/>
        </a:spcBef>
        <a:spcAft>
          <a:spcPct val="0"/>
        </a:spcAft>
        <a:defRPr sz="5280">
          <a:solidFill>
            <a:srgbClr val="D4782C"/>
          </a:solidFill>
          <a:latin typeface="Trebuchet MS" pitchFamily="34" charset="0"/>
        </a:defRPr>
      </a:lvl7pPr>
      <a:lvl8pPr marL="1645920" algn="ctr" rtl="0" eaLnBrk="1" fontAlgn="base" hangingPunct="1">
        <a:spcBef>
          <a:spcPct val="0"/>
        </a:spcBef>
        <a:spcAft>
          <a:spcPct val="0"/>
        </a:spcAft>
        <a:defRPr sz="5280">
          <a:solidFill>
            <a:srgbClr val="D4782C"/>
          </a:solidFill>
          <a:latin typeface="Trebuchet MS" pitchFamily="34" charset="0"/>
        </a:defRPr>
      </a:lvl8pPr>
      <a:lvl9pPr marL="2194560" algn="ctr" rtl="0" eaLnBrk="1" fontAlgn="base" hangingPunct="1">
        <a:spcBef>
          <a:spcPct val="0"/>
        </a:spcBef>
        <a:spcAft>
          <a:spcPct val="0"/>
        </a:spcAft>
        <a:defRPr sz="5280">
          <a:solidFill>
            <a:srgbClr val="D4782C"/>
          </a:solidFill>
          <a:latin typeface="Trebuchet MS" pitchFamily="34" charset="0"/>
        </a:defRPr>
      </a:lvl9pPr>
    </p:titleStyle>
    <p:bodyStyle>
      <a:lvl1pPr marL="411480" indent="-411480" algn="l" rtl="0" eaLnBrk="1" fontAlgn="base" hangingPunct="1">
        <a:spcBef>
          <a:spcPct val="50000"/>
        </a:spcBef>
        <a:spcAft>
          <a:spcPct val="0"/>
        </a:spcAft>
        <a:buChar char="•"/>
        <a:defRPr sz="3840">
          <a:solidFill>
            <a:schemeClr val="tx1"/>
          </a:solidFill>
          <a:latin typeface="+mn-lt"/>
          <a:ea typeface="+mn-ea"/>
          <a:cs typeface="+mn-cs"/>
        </a:defRPr>
      </a:lvl1pPr>
      <a:lvl2pPr marL="891540" indent="-342900" algn="l" rtl="0" eaLnBrk="1" fontAlgn="base" hangingPunct="1">
        <a:spcBef>
          <a:spcPct val="50000"/>
        </a:spcBef>
        <a:spcAft>
          <a:spcPct val="0"/>
        </a:spcAft>
        <a:buChar char="–"/>
        <a:defRPr sz="3360">
          <a:solidFill>
            <a:schemeClr val="tx1"/>
          </a:solidFill>
          <a:latin typeface="+mn-lt"/>
        </a:defRPr>
      </a:lvl2pPr>
      <a:lvl3pPr marL="1371600" indent="-274320" algn="l" rtl="0" eaLnBrk="1" fontAlgn="base" hangingPunct="1">
        <a:spcBef>
          <a:spcPct val="50000"/>
        </a:spcBef>
        <a:spcAft>
          <a:spcPct val="0"/>
        </a:spcAft>
        <a:buChar char="•"/>
        <a:defRPr sz="2880">
          <a:solidFill>
            <a:schemeClr val="tx1"/>
          </a:solidFill>
          <a:latin typeface="+mn-lt"/>
        </a:defRPr>
      </a:lvl3pPr>
      <a:lvl4pPr marL="1920240" indent="-274320" algn="l" rtl="0" eaLnBrk="1" fontAlgn="base" hangingPunct="1">
        <a:spcBef>
          <a:spcPct val="50000"/>
        </a:spcBef>
        <a:spcAft>
          <a:spcPct val="0"/>
        </a:spcAft>
        <a:buChar char="–"/>
        <a:defRPr sz="2400">
          <a:solidFill>
            <a:schemeClr val="tx1"/>
          </a:solidFill>
          <a:latin typeface="+mn-lt"/>
        </a:defRPr>
      </a:lvl4pPr>
      <a:lvl5pPr marL="2468880" indent="-274320" algn="l" rtl="0" eaLnBrk="1" fontAlgn="base" hangingPunct="1">
        <a:spcBef>
          <a:spcPct val="50000"/>
        </a:spcBef>
        <a:spcAft>
          <a:spcPct val="0"/>
        </a:spcAft>
        <a:buChar char="»"/>
        <a:defRPr sz="2400">
          <a:solidFill>
            <a:schemeClr val="tx1"/>
          </a:solidFill>
          <a:latin typeface="+mn-lt"/>
        </a:defRPr>
      </a:lvl5pPr>
      <a:lvl6pPr marL="3017520" indent="-274320" algn="l" rtl="0" eaLnBrk="1" fontAlgn="base" hangingPunct="1">
        <a:spcBef>
          <a:spcPct val="50000"/>
        </a:spcBef>
        <a:spcAft>
          <a:spcPct val="0"/>
        </a:spcAft>
        <a:buChar char="»"/>
        <a:defRPr sz="2400">
          <a:solidFill>
            <a:schemeClr val="tx1"/>
          </a:solidFill>
          <a:latin typeface="+mn-lt"/>
        </a:defRPr>
      </a:lvl6pPr>
      <a:lvl7pPr marL="3566160" indent="-274320" algn="l" rtl="0" eaLnBrk="1" fontAlgn="base" hangingPunct="1">
        <a:spcBef>
          <a:spcPct val="50000"/>
        </a:spcBef>
        <a:spcAft>
          <a:spcPct val="0"/>
        </a:spcAft>
        <a:buChar char="»"/>
        <a:defRPr sz="2400">
          <a:solidFill>
            <a:schemeClr val="tx1"/>
          </a:solidFill>
          <a:latin typeface="+mn-lt"/>
        </a:defRPr>
      </a:lvl7pPr>
      <a:lvl8pPr marL="4114800" indent="-274320" algn="l" rtl="0" eaLnBrk="1" fontAlgn="base" hangingPunct="1">
        <a:spcBef>
          <a:spcPct val="50000"/>
        </a:spcBef>
        <a:spcAft>
          <a:spcPct val="0"/>
        </a:spcAft>
        <a:buChar char="»"/>
        <a:defRPr sz="2400">
          <a:solidFill>
            <a:schemeClr val="tx1"/>
          </a:solidFill>
          <a:latin typeface="+mn-lt"/>
        </a:defRPr>
      </a:lvl8pPr>
      <a:lvl9pPr marL="4663440" indent="-274320" algn="l" rtl="0" eaLnBrk="1" fontAlgn="base" hangingPunct="1">
        <a:spcBef>
          <a:spcPct val="5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bsymes@vonbriesen.com" TargetMode="External"/><Relationship Id="rId1" Type="http://schemas.openxmlformats.org/officeDocument/2006/relationships/slideLayout" Target="../slideLayouts/slideLayout1.xml"/><Relationship Id="rId4" Type="http://schemas.openxmlformats.org/officeDocument/2006/relationships/hyperlink" Target="https://www.flickr.com/photos/katieharbath/4249809778/"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humannhealth.com/after-reading-this-you-will-never-throw-away-the-onion-skins/2755/"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publicdomainpictures.net/en/view-image.php?image=155227&amp;picture=light-bulb"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weightymatters.ca/2010/05/most-important-questions-you-could-ask.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bsymes@vonbriese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electronics.stackexchange.com/questions/131231/pressure-gauge-with-analog-output"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en.wikipedia.org/wiki/Limbo_(dance)"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videos/gears-cog-cog-wheel-loop-industry-753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88B4BC-F045-4987-93C6-C146EFC206E2}"/>
              </a:ext>
            </a:extLst>
          </p:cNvPr>
          <p:cNvSpPr>
            <a:spLocks noGrp="1"/>
          </p:cNvSpPr>
          <p:nvPr>
            <p:ph type="ctrTitle"/>
          </p:nvPr>
        </p:nvSpPr>
        <p:spPr>
          <a:xfrm>
            <a:off x="1524000" y="1430651"/>
            <a:ext cx="9144000" cy="2068010"/>
          </a:xfrm>
        </p:spPr>
        <p:txBody>
          <a:bodyPr/>
          <a:lstStyle/>
          <a:p>
            <a:r>
              <a:rPr lang="en-US" sz="4800" dirty="0"/>
              <a:t>JA COUNTER </a:t>
            </a:r>
            <a:br>
              <a:rPr lang="en-US" sz="4800" dirty="0"/>
            </a:br>
            <a:r>
              <a:rPr lang="en-US" sz="4800" dirty="0"/>
              <a:t>COUNTER COLLEGE</a:t>
            </a:r>
            <a:br>
              <a:rPr lang="en-US" sz="4800" dirty="0"/>
            </a:br>
            <a:r>
              <a:rPr lang="en-US" sz="4800" dirty="0"/>
              <a:t>FMLA ADMINISTRATION</a:t>
            </a:r>
          </a:p>
        </p:txBody>
      </p:sp>
      <p:sp>
        <p:nvSpPr>
          <p:cNvPr id="6" name="Subtitle 5">
            <a:extLst>
              <a:ext uri="{FF2B5EF4-FFF2-40B4-BE49-F238E27FC236}">
                <a16:creationId xmlns:a16="http://schemas.microsoft.com/office/drawing/2014/main" id="{A39FE866-11DA-4CBD-BA82-BCCDEBDF0E27}"/>
              </a:ext>
            </a:extLst>
          </p:cNvPr>
          <p:cNvSpPr>
            <a:spLocks noGrp="1"/>
          </p:cNvSpPr>
          <p:nvPr>
            <p:ph type="subTitle" idx="1"/>
          </p:nvPr>
        </p:nvSpPr>
        <p:spPr>
          <a:xfrm>
            <a:off x="1524000" y="3602356"/>
            <a:ext cx="9144000" cy="2133599"/>
          </a:xfrm>
        </p:spPr>
        <p:txBody>
          <a:bodyPr/>
          <a:lstStyle/>
          <a:p>
            <a:r>
              <a:rPr lang="en-US" dirty="0"/>
              <a:t>July 13, 2021</a:t>
            </a:r>
          </a:p>
          <a:p>
            <a:endParaRPr lang="en-US" dirty="0"/>
          </a:p>
          <a:p>
            <a:pPr>
              <a:spcBef>
                <a:spcPts val="600"/>
              </a:spcBef>
            </a:pPr>
            <a:r>
              <a:rPr lang="en-US" dirty="0">
                <a:solidFill>
                  <a:schemeClr val="accent2"/>
                </a:solidFill>
              </a:rPr>
              <a:t>Bryan Symes – Shareholder, von Briesen &amp; Roper</a:t>
            </a:r>
          </a:p>
          <a:p>
            <a:pPr>
              <a:spcBef>
                <a:spcPts val="600"/>
              </a:spcBef>
            </a:pPr>
            <a:r>
              <a:rPr lang="en-US" sz="2400" dirty="0">
                <a:solidFill>
                  <a:srgbClr val="0070C0"/>
                </a:solidFill>
                <a:hlinkClick r:id="rId2">
                  <a:extLst>
                    <a:ext uri="{A12FA001-AC4F-418D-AE19-62706E023703}">
                      <ahyp:hlinkClr xmlns:ahyp="http://schemas.microsoft.com/office/drawing/2018/hyperlinkcolor" val="tx"/>
                    </a:ext>
                  </a:extLst>
                </a:hlinkClick>
              </a:rPr>
              <a:t>bsymes@vonbriesen.com</a:t>
            </a:r>
            <a:r>
              <a:rPr lang="en-US" sz="2400" dirty="0">
                <a:solidFill>
                  <a:srgbClr val="0070C0"/>
                </a:solidFill>
              </a:rPr>
              <a:t> </a:t>
            </a:r>
          </a:p>
        </p:txBody>
      </p:sp>
      <p:sp>
        <p:nvSpPr>
          <p:cNvPr id="4" name="Slide Number Placeholder 3">
            <a:extLst>
              <a:ext uri="{FF2B5EF4-FFF2-40B4-BE49-F238E27FC236}">
                <a16:creationId xmlns:a16="http://schemas.microsoft.com/office/drawing/2014/main" id="{CC47A789-50E0-4F14-9EC5-EBEFC418D785}"/>
              </a:ext>
            </a:extLst>
          </p:cNvPr>
          <p:cNvSpPr>
            <a:spLocks noGrp="1"/>
          </p:cNvSpPr>
          <p:nvPr>
            <p:ph type="sldNum" sz="quarter" idx="12"/>
          </p:nvPr>
        </p:nvSpPr>
        <p:spPr/>
        <p:txBody>
          <a:bodyPr/>
          <a:lstStyle/>
          <a:p>
            <a:fld id="{BAD6CB25-7C37-443B-9621-34F6E10CAA68}" type="slidenum">
              <a:rPr lang="en-US" smtClean="0"/>
              <a:t>1</a:t>
            </a:fld>
            <a:endParaRPr lang="en-US" dirty="0"/>
          </a:p>
        </p:txBody>
      </p:sp>
      <p:sp>
        <p:nvSpPr>
          <p:cNvPr id="2" name="TextBox 1">
            <a:extLst>
              <a:ext uri="{FF2B5EF4-FFF2-40B4-BE49-F238E27FC236}">
                <a16:creationId xmlns:a16="http://schemas.microsoft.com/office/drawing/2014/main" id="{03754166-D4AB-4D9B-AA03-0FA877D880F4}"/>
              </a:ext>
            </a:extLst>
          </p:cNvPr>
          <p:cNvSpPr txBox="1"/>
          <p:nvPr/>
        </p:nvSpPr>
        <p:spPr>
          <a:xfrm>
            <a:off x="159389" y="1204149"/>
            <a:ext cx="2743200" cy="1323439"/>
          </a:xfrm>
          <a:prstGeom prst="rect">
            <a:avLst/>
          </a:prstGeom>
          <a:solidFill>
            <a:srgbClr val="FFFFFF"/>
          </a:solidFill>
          <a:ln w="38100">
            <a:solidFill>
              <a:srgbClr val="FF0000"/>
            </a:solidFill>
          </a:ln>
        </p:spPr>
        <p:txBody>
          <a:bodyPr wrap="square" rtlCol="0">
            <a:spAutoFit/>
          </a:bodyPr>
          <a:lstStyle/>
          <a:p>
            <a:pPr algn="ctr"/>
            <a:endParaRPr lang="en-US" sz="2000" u="sng" dirty="0">
              <a:solidFill>
                <a:srgbClr val="FF0000"/>
              </a:solidFill>
            </a:endParaRPr>
          </a:p>
          <a:p>
            <a:pPr algn="ctr"/>
            <a:r>
              <a:rPr lang="en-US" sz="2000" u="sng" dirty="0">
                <a:solidFill>
                  <a:srgbClr val="FF0000"/>
                </a:solidFill>
              </a:rPr>
              <a:t>Goal</a:t>
            </a:r>
            <a:r>
              <a:rPr lang="en-US" sz="2000" dirty="0">
                <a:solidFill>
                  <a:srgbClr val="FF0000"/>
                </a:solidFill>
              </a:rPr>
              <a:t>: Inspire You to </a:t>
            </a:r>
            <a:r>
              <a:rPr lang="en-US" sz="2000" i="1" dirty="0">
                <a:solidFill>
                  <a:srgbClr val="FF0000"/>
                </a:solidFill>
              </a:rPr>
              <a:t>Think</a:t>
            </a:r>
            <a:r>
              <a:rPr lang="en-US" sz="2000" dirty="0">
                <a:solidFill>
                  <a:srgbClr val="FF0000"/>
                </a:solidFill>
              </a:rPr>
              <a:t> Differently</a:t>
            </a:r>
          </a:p>
          <a:p>
            <a:pPr algn="ctr"/>
            <a:r>
              <a:rPr lang="en-US" sz="2000" dirty="0">
                <a:solidFill>
                  <a:srgbClr val="FF0000"/>
                </a:solidFill>
              </a:rPr>
              <a:t> </a:t>
            </a:r>
          </a:p>
        </p:txBody>
      </p:sp>
      <p:sp>
        <p:nvSpPr>
          <p:cNvPr id="7" name="TextBox 6">
            <a:extLst>
              <a:ext uri="{FF2B5EF4-FFF2-40B4-BE49-F238E27FC236}">
                <a16:creationId xmlns:a16="http://schemas.microsoft.com/office/drawing/2014/main" id="{9B997F79-C15B-4574-BC25-DF0E72770E8B}"/>
              </a:ext>
            </a:extLst>
          </p:cNvPr>
          <p:cNvSpPr txBox="1"/>
          <p:nvPr/>
        </p:nvSpPr>
        <p:spPr>
          <a:xfrm>
            <a:off x="9524246" y="2601778"/>
            <a:ext cx="2508365" cy="2308324"/>
          </a:xfrm>
          <a:prstGeom prst="rect">
            <a:avLst/>
          </a:prstGeom>
          <a:solidFill>
            <a:srgbClr val="FFFFFF"/>
          </a:solidFill>
          <a:ln w="38100">
            <a:solidFill>
              <a:srgbClr val="FF0000"/>
            </a:solidFill>
          </a:ln>
        </p:spPr>
        <p:txBody>
          <a:bodyPr wrap="square" rtlCol="0">
            <a:spAutoFit/>
          </a:bodyPr>
          <a:lstStyle/>
          <a:p>
            <a:pPr algn="ctr"/>
            <a:r>
              <a:rPr lang="en-US" u="sng" dirty="0">
                <a:solidFill>
                  <a:srgbClr val="FF0000"/>
                </a:solidFill>
              </a:rPr>
              <a:t>Foundation for Successful FMLA Administration</a:t>
            </a:r>
            <a:r>
              <a:rPr lang="en-US" dirty="0">
                <a:solidFill>
                  <a:srgbClr val="FF0000"/>
                </a:solidFill>
              </a:rPr>
              <a:t>:</a:t>
            </a:r>
          </a:p>
          <a:p>
            <a:pPr algn="ctr"/>
            <a:endParaRPr lang="en-US" dirty="0">
              <a:solidFill>
                <a:srgbClr val="FF0000"/>
              </a:solidFill>
            </a:endParaRPr>
          </a:p>
          <a:p>
            <a:pPr algn="ctr"/>
            <a:r>
              <a:rPr lang="en-US" dirty="0">
                <a:solidFill>
                  <a:srgbClr val="FF0000"/>
                </a:solidFill>
              </a:rPr>
              <a:t>Develop Clear </a:t>
            </a:r>
            <a:r>
              <a:rPr lang="en-US" i="1" dirty="0">
                <a:solidFill>
                  <a:srgbClr val="FF0000"/>
                </a:solidFill>
              </a:rPr>
              <a:t>Paradigm</a:t>
            </a:r>
            <a:r>
              <a:rPr lang="en-US" dirty="0">
                <a:solidFill>
                  <a:srgbClr val="FF0000"/>
                </a:solidFill>
              </a:rPr>
              <a:t> for How to Effectively Analyze Leave Scenarios</a:t>
            </a:r>
          </a:p>
        </p:txBody>
      </p:sp>
      <p:grpSp>
        <p:nvGrpSpPr>
          <p:cNvPr id="11" name="Group 10">
            <a:extLst>
              <a:ext uri="{FF2B5EF4-FFF2-40B4-BE49-F238E27FC236}">
                <a16:creationId xmlns:a16="http://schemas.microsoft.com/office/drawing/2014/main" id="{2632A344-06CA-4BCA-8559-D77004AF6783}"/>
              </a:ext>
            </a:extLst>
          </p:cNvPr>
          <p:cNvGrpSpPr/>
          <p:nvPr/>
        </p:nvGrpSpPr>
        <p:grpSpPr>
          <a:xfrm>
            <a:off x="159389" y="2804097"/>
            <a:ext cx="2508365" cy="1903686"/>
            <a:chOff x="159389" y="2804097"/>
            <a:chExt cx="2508365" cy="1903686"/>
          </a:xfrm>
        </p:grpSpPr>
        <p:pic>
          <p:nvPicPr>
            <p:cNvPr id="8" name="Picture 7">
              <a:extLst>
                <a:ext uri="{FF2B5EF4-FFF2-40B4-BE49-F238E27FC236}">
                  <a16:creationId xmlns:a16="http://schemas.microsoft.com/office/drawing/2014/main" id="{07D6A57A-04FA-4E35-A60B-9D1800D940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9389" y="2804097"/>
              <a:ext cx="2508365" cy="1903686"/>
            </a:xfrm>
            <a:prstGeom prst="rect">
              <a:avLst/>
            </a:prstGeom>
          </p:spPr>
        </p:pic>
        <p:sp>
          <p:nvSpPr>
            <p:cNvPr id="10" name="TextBox 9">
              <a:extLst>
                <a:ext uri="{FF2B5EF4-FFF2-40B4-BE49-F238E27FC236}">
                  <a16:creationId xmlns:a16="http://schemas.microsoft.com/office/drawing/2014/main" id="{3A8840B5-ADAB-41FB-BDA5-33754691C962}"/>
                </a:ext>
              </a:extLst>
            </p:cNvPr>
            <p:cNvSpPr txBox="1"/>
            <p:nvPr/>
          </p:nvSpPr>
          <p:spPr>
            <a:xfrm>
              <a:off x="282300" y="4330601"/>
              <a:ext cx="2262542" cy="338554"/>
            </a:xfrm>
            <a:prstGeom prst="rect">
              <a:avLst/>
            </a:prstGeom>
            <a:solidFill>
              <a:srgbClr val="FFFFFF"/>
            </a:solidFill>
          </p:spPr>
          <p:txBody>
            <a:bodyPr wrap="none" rtlCol="0">
              <a:spAutoFit/>
            </a:bodyPr>
            <a:lstStyle/>
            <a:p>
              <a:r>
                <a:rPr lang="en-US" sz="1600" dirty="0">
                  <a:solidFill>
                    <a:srgbClr val="FF0000"/>
                  </a:solidFill>
                </a:rPr>
                <a:t>“SNAKE OIL FOR SALE”</a:t>
              </a:r>
            </a:p>
          </p:txBody>
        </p:sp>
      </p:grpSp>
      <p:sp>
        <p:nvSpPr>
          <p:cNvPr id="9" name="TextBox 8">
            <a:extLst>
              <a:ext uri="{FF2B5EF4-FFF2-40B4-BE49-F238E27FC236}">
                <a16:creationId xmlns:a16="http://schemas.microsoft.com/office/drawing/2014/main" id="{8C8F7FD3-8A95-4F39-A327-043038DCEC5B}"/>
              </a:ext>
            </a:extLst>
          </p:cNvPr>
          <p:cNvSpPr txBox="1"/>
          <p:nvPr/>
        </p:nvSpPr>
        <p:spPr>
          <a:xfrm>
            <a:off x="980901" y="6038364"/>
            <a:ext cx="10479579" cy="600164"/>
          </a:xfrm>
          <a:prstGeom prst="rect">
            <a:avLst/>
          </a:prstGeom>
          <a:noFill/>
        </p:spPr>
        <p:txBody>
          <a:bodyPr wrap="square" rtlCol="0">
            <a:spAutoFit/>
          </a:bodyPr>
          <a:lstStyle/>
          <a:p>
            <a:r>
              <a:rPr lang="en-US" sz="1100" dirty="0">
                <a:solidFill>
                  <a:srgbClr val="FFFFFF"/>
                </a:solidFill>
                <a:effectLst/>
                <a:latin typeface="Arial" panose="020B0604020202020204" pitchFamily="34" charset="0"/>
                <a:ea typeface="Calibri" panose="020F0502020204030204" pitchFamily="34" charset="0"/>
                <a:cs typeface="Arial" panose="020B0604020202020204" pitchFamily="34" charset="0"/>
              </a:rPr>
              <a:t>The information contained in this video, which is based upon federal and Wisconsin law as </a:t>
            </a:r>
            <a:r>
              <a:rPr lang="en-US" sz="1100">
                <a:solidFill>
                  <a:srgbClr val="FFFFFF"/>
                </a:solidFill>
                <a:effectLst/>
                <a:latin typeface="Arial" panose="020B0604020202020204" pitchFamily="34" charset="0"/>
                <a:ea typeface="Calibri" panose="020F0502020204030204" pitchFamily="34" charset="0"/>
                <a:cs typeface="Arial" panose="020B0604020202020204" pitchFamily="34" charset="0"/>
              </a:rPr>
              <a:t>of July 13, 2021, </a:t>
            </a:r>
            <a:r>
              <a:rPr lang="en-US" sz="1100" dirty="0">
                <a:solidFill>
                  <a:srgbClr val="FFFFFF"/>
                </a:solidFill>
                <a:effectLst/>
                <a:latin typeface="Arial" panose="020B0604020202020204" pitchFamily="34" charset="0"/>
                <a:ea typeface="Calibri" panose="020F0502020204030204" pitchFamily="34" charset="0"/>
                <a:cs typeface="Arial" panose="020B0604020202020204" pitchFamily="34" charset="0"/>
              </a:rPr>
              <a:t>is provided to inform and not to advise. No person should ever apply or interpret any law without the aid of a trained expert who knows the facts, because the facts may change the application of the law. The information provided in the video is not, and shall not be construed as, legal advice.</a:t>
            </a:r>
            <a:endParaRPr lang="en-US" sz="11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8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28894" y="1354679"/>
            <a:ext cx="10515600" cy="658678"/>
          </a:xfrm>
        </p:spPr>
        <p:txBody>
          <a:bodyPr/>
          <a:lstStyle/>
          <a:p>
            <a:r>
              <a:rPr lang="en-US" sz="3200" b="1" dirty="0"/>
              <a:t>TEST YOUR KNOWLEDGE – SUFFICIENT NOTICE?</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728895" y="2390861"/>
            <a:ext cx="10515600" cy="3003259"/>
          </a:xfrm>
        </p:spPr>
        <p:txBody>
          <a:bodyPr/>
          <a:lstStyle/>
          <a:p>
            <a:pPr>
              <a:spcBef>
                <a:spcPts val="600"/>
              </a:spcBef>
              <a:buFont typeface="Wingdings" panose="05000000000000000000" pitchFamily="2" charset="2"/>
              <a:buChar char="q"/>
            </a:pPr>
            <a:r>
              <a:rPr lang="en-US" sz="2200" dirty="0">
                <a:solidFill>
                  <a:schemeClr val="tx1">
                    <a:lumMod val="65000"/>
                    <a:lumOff val="35000"/>
                  </a:schemeClr>
                </a:solidFill>
              </a:rPr>
              <a:t>Employee provides note from his doctor, confirming that he is “ill” and has been “seen by a doctor.”</a:t>
            </a:r>
            <a:endParaRPr lang="en-US" sz="2200" i="1" dirty="0">
              <a:solidFill>
                <a:schemeClr val="tx1">
                  <a:lumMod val="65000"/>
                  <a:lumOff val="35000"/>
                </a:schemeClr>
              </a:solidFill>
            </a:endParaRPr>
          </a:p>
          <a:p>
            <a:pPr>
              <a:spcBef>
                <a:spcPts val="600"/>
              </a:spcBef>
              <a:buFont typeface="Wingdings" panose="05000000000000000000" pitchFamily="2" charset="2"/>
              <a:buChar char="q"/>
            </a:pPr>
            <a:r>
              <a:rPr lang="en-US" sz="2200" dirty="0">
                <a:solidFill>
                  <a:schemeClr val="tx1">
                    <a:lumMod val="65000"/>
                    <a:lumOff val="35000"/>
                  </a:schemeClr>
                </a:solidFill>
              </a:rPr>
              <a:t>Employee reports having a “twisted knee.” </a:t>
            </a:r>
          </a:p>
          <a:p>
            <a:pPr>
              <a:spcBef>
                <a:spcPts val="600"/>
              </a:spcBef>
              <a:buFont typeface="Wingdings" panose="05000000000000000000" pitchFamily="2" charset="2"/>
              <a:buChar char="q"/>
            </a:pPr>
            <a:r>
              <a:rPr lang="en-US" sz="2200" dirty="0">
                <a:solidFill>
                  <a:schemeClr val="tx1">
                    <a:lumMod val="65000"/>
                    <a:lumOff val="35000"/>
                  </a:schemeClr>
                </a:solidFill>
              </a:rPr>
              <a:t>Employee asks for 30 days to “take care of things” following the death of her spouse. </a:t>
            </a:r>
          </a:p>
          <a:p>
            <a:pPr>
              <a:spcBef>
                <a:spcPts val="600"/>
              </a:spcBef>
              <a:buFont typeface="Wingdings" panose="05000000000000000000" pitchFamily="2" charset="2"/>
              <a:buChar char="q"/>
            </a:pPr>
            <a:r>
              <a:rPr lang="en-US" sz="2200" dirty="0">
                <a:solidFill>
                  <a:schemeClr val="tx1">
                    <a:lumMod val="65000"/>
                    <a:lumOff val="35000"/>
                  </a:schemeClr>
                </a:solidFill>
              </a:rPr>
              <a:t>All of the above. </a:t>
            </a:r>
          </a:p>
          <a:p>
            <a:pPr>
              <a:spcBef>
                <a:spcPts val="600"/>
              </a:spcBef>
              <a:buFont typeface="Wingdings" panose="05000000000000000000" pitchFamily="2" charset="2"/>
              <a:buChar char="q"/>
            </a:pPr>
            <a:r>
              <a:rPr lang="en-US" sz="2200" dirty="0">
                <a:solidFill>
                  <a:schemeClr val="tx1">
                    <a:lumMod val="65000"/>
                    <a:lumOff val="35000"/>
                  </a:schemeClr>
                </a:solidFill>
              </a:rPr>
              <a:t>None of the above.</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10</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3964506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FF3300"/>
                                      </p:to>
                                    </p:animClr>
                                  </p:sub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28894" y="1354679"/>
            <a:ext cx="10515600" cy="658678"/>
          </a:xfrm>
        </p:spPr>
        <p:txBody>
          <a:bodyPr/>
          <a:lstStyle/>
          <a:p>
            <a:r>
              <a:rPr lang="en-US" sz="3200" b="1" dirty="0"/>
              <a:t>TEST YOUR KNOWLEDGE – SUFFICIENT NOTICE?</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728894" y="2499919"/>
            <a:ext cx="11414118" cy="2791857"/>
          </a:xfrm>
        </p:spPr>
        <p:txBody>
          <a:bodyPr/>
          <a:lstStyle/>
          <a:p>
            <a:pPr>
              <a:spcBef>
                <a:spcPts val="600"/>
              </a:spcBef>
              <a:buFont typeface="Wingdings" panose="05000000000000000000" pitchFamily="2" charset="2"/>
              <a:buChar char="q"/>
            </a:pPr>
            <a:r>
              <a:rPr lang="en-US" sz="2200" dirty="0">
                <a:solidFill>
                  <a:schemeClr val="tx1">
                    <a:lumMod val="65000"/>
                    <a:lumOff val="35000"/>
                  </a:schemeClr>
                </a:solidFill>
              </a:rPr>
              <a:t>Employee repeatedly calls in sick.</a:t>
            </a:r>
            <a:endParaRPr lang="en-US" sz="2200" i="1" dirty="0">
              <a:solidFill>
                <a:schemeClr val="tx1">
                  <a:lumMod val="65000"/>
                  <a:lumOff val="35000"/>
                </a:schemeClr>
              </a:solidFill>
            </a:endParaRPr>
          </a:p>
          <a:p>
            <a:pPr>
              <a:spcBef>
                <a:spcPts val="600"/>
              </a:spcBef>
              <a:buFont typeface="Wingdings" panose="05000000000000000000" pitchFamily="2" charset="2"/>
              <a:buChar char="q"/>
            </a:pPr>
            <a:r>
              <a:rPr lang="en-US" sz="2200" dirty="0">
                <a:solidFill>
                  <a:schemeClr val="tx1">
                    <a:lumMod val="65000"/>
                    <a:lumOff val="35000"/>
                  </a:schemeClr>
                </a:solidFill>
              </a:rPr>
              <a:t>Employee notifies her supervisor of her need for “throat surgery.”</a:t>
            </a:r>
          </a:p>
          <a:p>
            <a:pPr>
              <a:spcBef>
                <a:spcPts val="600"/>
              </a:spcBef>
              <a:buFont typeface="Wingdings" panose="05000000000000000000" pitchFamily="2" charset="2"/>
              <a:buChar char="q"/>
            </a:pPr>
            <a:r>
              <a:rPr lang="en-US" sz="2200" dirty="0">
                <a:solidFill>
                  <a:schemeClr val="tx1">
                    <a:lumMod val="65000"/>
                    <a:lumOff val="35000"/>
                  </a:schemeClr>
                </a:solidFill>
              </a:rPr>
              <a:t>Employee complains of suffering from “stress” and “anxiety.” </a:t>
            </a:r>
          </a:p>
          <a:p>
            <a:pPr>
              <a:spcBef>
                <a:spcPts val="600"/>
              </a:spcBef>
              <a:buFont typeface="Wingdings" panose="05000000000000000000" pitchFamily="2" charset="2"/>
              <a:buChar char="q"/>
            </a:pPr>
            <a:r>
              <a:rPr lang="en-US" sz="2200" dirty="0">
                <a:solidFill>
                  <a:schemeClr val="tx1">
                    <a:lumMod val="65000"/>
                    <a:lumOff val="35000"/>
                  </a:schemeClr>
                </a:solidFill>
              </a:rPr>
              <a:t>All of the above. </a:t>
            </a:r>
          </a:p>
          <a:p>
            <a:pPr>
              <a:spcBef>
                <a:spcPts val="600"/>
              </a:spcBef>
              <a:buFont typeface="Wingdings" panose="05000000000000000000" pitchFamily="2" charset="2"/>
              <a:buChar char="q"/>
            </a:pPr>
            <a:r>
              <a:rPr lang="en-US" sz="2200" dirty="0">
                <a:solidFill>
                  <a:schemeClr val="tx1">
                    <a:lumMod val="65000"/>
                    <a:lumOff val="35000"/>
                  </a:schemeClr>
                </a:solidFill>
              </a:rPr>
              <a:t>None of the above.</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11</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
        <p:nvSpPr>
          <p:cNvPr id="6" name="TextBox 5">
            <a:extLst>
              <a:ext uri="{FF2B5EF4-FFF2-40B4-BE49-F238E27FC236}">
                <a16:creationId xmlns:a16="http://schemas.microsoft.com/office/drawing/2014/main" id="{5D61214C-80C6-46AF-8A19-E063256F4011}"/>
              </a:ext>
            </a:extLst>
          </p:cNvPr>
          <p:cNvSpPr txBox="1"/>
          <p:nvPr/>
        </p:nvSpPr>
        <p:spPr>
          <a:xfrm>
            <a:off x="2503728" y="3977328"/>
            <a:ext cx="6169234" cy="1634490"/>
          </a:xfrm>
          <a:prstGeom prst="roundRect">
            <a:avLst/>
          </a:prstGeom>
          <a:solidFill>
            <a:srgbClr val="FFFFFF"/>
          </a:solidFill>
          <a:ln w="28575">
            <a:solidFill>
              <a:srgbClr val="FF0000"/>
            </a:solidFill>
          </a:ln>
        </p:spPr>
        <p:txBody>
          <a:bodyPr wrap="none" rtlCol="0">
            <a:spAutoFit/>
          </a:bodyPr>
          <a:lstStyle/>
          <a:p>
            <a:pPr algn="ctr"/>
            <a:r>
              <a:rPr lang="en-US" u="sng" dirty="0">
                <a:solidFill>
                  <a:srgbClr val="FF0000"/>
                </a:solidFill>
              </a:rPr>
              <a:t>LESSON – THINK DIFFERENTLY</a:t>
            </a:r>
            <a:r>
              <a:rPr lang="en-US" dirty="0">
                <a:solidFill>
                  <a:srgbClr val="FF0000"/>
                </a:solidFill>
              </a:rPr>
              <a:t>:</a:t>
            </a:r>
          </a:p>
          <a:p>
            <a:pPr algn="ctr"/>
            <a:endParaRPr lang="en-US" dirty="0">
              <a:solidFill>
                <a:srgbClr val="FF0000"/>
              </a:solidFill>
            </a:endParaRPr>
          </a:p>
          <a:p>
            <a:pPr algn="ctr"/>
            <a:r>
              <a:rPr lang="en-US" dirty="0">
                <a:solidFill>
                  <a:srgbClr val="FF0000"/>
                </a:solidFill>
              </a:rPr>
              <a:t>Do Not Assume That Your Initial Conclusion Is Bulletproof</a:t>
            </a:r>
          </a:p>
          <a:p>
            <a:pPr algn="ctr"/>
            <a:endParaRPr lang="en-US" dirty="0">
              <a:solidFill>
                <a:srgbClr val="FF0000"/>
              </a:solidFill>
            </a:endParaRPr>
          </a:p>
          <a:p>
            <a:pPr algn="ctr"/>
            <a:r>
              <a:rPr lang="en-US" dirty="0">
                <a:solidFill>
                  <a:srgbClr val="FF0000"/>
                </a:solidFill>
              </a:rPr>
              <a:t>Very Subjective Analysis – Use “Team” Approach </a:t>
            </a:r>
          </a:p>
        </p:txBody>
      </p:sp>
    </p:spTree>
    <p:extLst>
      <p:ext uri="{BB962C8B-B14F-4D97-AF65-F5344CB8AC3E}">
        <p14:creationId xmlns:p14="http://schemas.microsoft.com/office/powerpoint/2010/main" val="1205077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FF3300"/>
                                      </p:to>
                                    </p:animClr>
                                  </p:sub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QUESTIONS?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12</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97433610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1387379"/>
          </a:xfrm>
        </p:spPr>
        <p:txBody>
          <a:bodyPr/>
          <a:lstStyle/>
          <a:p>
            <a:r>
              <a:rPr lang="en-US" sz="4000" b="1" dirty="0"/>
              <a:t>How to Properly Respond to Telecommuter Requests for FMLA?</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13</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
        <p:nvSpPr>
          <p:cNvPr id="3" name="TextBox 2">
            <a:extLst>
              <a:ext uri="{FF2B5EF4-FFF2-40B4-BE49-F238E27FC236}">
                <a16:creationId xmlns:a16="http://schemas.microsoft.com/office/drawing/2014/main" id="{5524C84F-BE3A-45CB-A320-5C86F33DFA59}"/>
              </a:ext>
            </a:extLst>
          </p:cNvPr>
          <p:cNvSpPr txBox="1"/>
          <p:nvPr/>
        </p:nvSpPr>
        <p:spPr>
          <a:xfrm>
            <a:off x="1652631" y="3007618"/>
            <a:ext cx="8380601" cy="2616101"/>
          </a:xfrm>
          <a:prstGeom prst="rect">
            <a:avLst/>
          </a:prstGeom>
          <a:solidFill>
            <a:srgbClr val="FFFFFF"/>
          </a:solidFill>
          <a:ln w="28575">
            <a:solidFill>
              <a:srgbClr val="FF0000"/>
            </a:solidFill>
          </a:ln>
        </p:spPr>
        <p:txBody>
          <a:bodyPr wrap="square" rtlCol="0">
            <a:spAutoFit/>
          </a:bodyPr>
          <a:lstStyle/>
          <a:p>
            <a:pPr algn="ctr"/>
            <a:r>
              <a:rPr lang="en-US" sz="2800" u="sng" dirty="0">
                <a:solidFill>
                  <a:srgbClr val="FF0000"/>
                </a:solidFill>
              </a:rPr>
              <a:t>Enterprise Technology Research</a:t>
            </a:r>
            <a:r>
              <a:rPr lang="en-US" sz="2800" dirty="0">
                <a:solidFill>
                  <a:srgbClr val="FF0000"/>
                </a:solidFill>
              </a:rPr>
              <a:t>  </a:t>
            </a:r>
          </a:p>
          <a:p>
            <a:pPr algn="ctr"/>
            <a:endParaRPr lang="en-US" sz="2800" dirty="0">
              <a:solidFill>
                <a:srgbClr val="FF0000"/>
              </a:solidFill>
            </a:endParaRPr>
          </a:p>
          <a:p>
            <a:pPr marL="457200" indent="-457200" algn="ctr">
              <a:buFont typeface="Arial" panose="020B0604020202020204" pitchFamily="34" charset="0"/>
              <a:buChar char="•"/>
            </a:pPr>
            <a:r>
              <a:rPr lang="en-US" sz="2800" dirty="0">
                <a:solidFill>
                  <a:srgbClr val="FF0000"/>
                </a:solidFill>
              </a:rPr>
              <a:t>16.4% Permanently Remote Pre-Pandemic</a:t>
            </a:r>
          </a:p>
          <a:p>
            <a:pPr marL="457200" indent="-457200" algn="ctr">
              <a:buFont typeface="Arial" panose="020B0604020202020204" pitchFamily="34" charset="0"/>
              <a:buChar char="•"/>
            </a:pPr>
            <a:endParaRPr lang="en-US" sz="2800" dirty="0">
              <a:solidFill>
                <a:srgbClr val="FF0000"/>
              </a:solidFill>
            </a:endParaRPr>
          </a:p>
          <a:p>
            <a:pPr marL="457200" indent="-457200" algn="ctr">
              <a:buFont typeface="Arial" panose="020B0604020202020204" pitchFamily="34" charset="0"/>
              <a:buChar char="•"/>
            </a:pPr>
            <a:r>
              <a:rPr lang="en-US" sz="2800" dirty="0">
                <a:solidFill>
                  <a:srgbClr val="FF0000"/>
                </a:solidFill>
              </a:rPr>
              <a:t>34.4% Permanently Remote in 2021 </a:t>
            </a:r>
          </a:p>
          <a:p>
            <a:endParaRPr lang="en-US" sz="2400" dirty="0">
              <a:solidFill>
                <a:srgbClr val="FF0000"/>
              </a:solidFill>
            </a:endParaRPr>
          </a:p>
        </p:txBody>
      </p:sp>
    </p:spTree>
    <p:extLst>
      <p:ext uri="{BB962C8B-B14F-4D97-AF65-F5344CB8AC3E}">
        <p14:creationId xmlns:p14="http://schemas.microsoft.com/office/powerpoint/2010/main" val="8607869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87400" y="1188720"/>
            <a:ext cx="10515600" cy="777240"/>
          </a:xfrm>
        </p:spPr>
        <p:txBody>
          <a:bodyPr/>
          <a:lstStyle/>
          <a:p>
            <a:r>
              <a:rPr lang="en-US" sz="3200" b="1" dirty="0"/>
              <a:t>FMLA – Telecommuters</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92279" y="1820411"/>
            <a:ext cx="11887200" cy="3848869"/>
          </a:xfrm>
        </p:spPr>
        <p:txBody>
          <a:bodyPr/>
          <a:lstStyle/>
          <a:p>
            <a:pPr>
              <a:spcBef>
                <a:spcPts val="600"/>
              </a:spcBef>
            </a:pPr>
            <a:r>
              <a:rPr lang="en-US" sz="2100" dirty="0">
                <a:solidFill>
                  <a:schemeClr val="tx1">
                    <a:lumMod val="65000"/>
                    <a:lumOff val="35000"/>
                  </a:schemeClr>
                </a:solidFill>
                <a:latin typeface="Futura Lt BT" panose="020B0402020204020303"/>
              </a:rPr>
              <a:t>Why do we care?</a:t>
            </a:r>
          </a:p>
          <a:p>
            <a:pPr marL="0" indent="0">
              <a:spcBef>
                <a:spcPts val="600"/>
              </a:spcBef>
              <a:buNone/>
            </a:pPr>
            <a:endParaRPr lang="en-US" sz="21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100" dirty="0">
                <a:solidFill>
                  <a:schemeClr val="tx1">
                    <a:lumMod val="65000"/>
                    <a:lumOff val="35000"/>
                  </a:schemeClr>
                </a:solidFill>
                <a:latin typeface="Futura Lt BT" panose="020B0402020204020303"/>
              </a:rPr>
              <a:t>Again, the concern here is possible FMLA Interference and/or FMLA Retaliation.</a:t>
            </a:r>
          </a:p>
          <a:p>
            <a:pPr lvl="1">
              <a:spcBef>
                <a:spcPts val="600"/>
              </a:spcBef>
            </a:pPr>
            <a:endParaRPr lang="en-US" sz="2100" dirty="0">
              <a:solidFill>
                <a:schemeClr val="tx1">
                  <a:lumMod val="65000"/>
                  <a:lumOff val="35000"/>
                </a:schemeClr>
              </a:solidFill>
              <a:latin typeface="Futura Lt BT" panose="020B0402020204020303"/>
            </a:endParaRPr>
          </a:p>
          <a:p>
            <a:pPr>
              <a:spcBef>
                <a:spcPts val="600"/>
              </a:spcBef>
            </a:pPr>
            <a:r>
              <a:rPr lang="en-US" sz="2100" dirty="0">
                <a:solidFill>
                  <a:schemeClr val="tx1">
                    <a:lumMod val="65000"/>
                    <a:lumOff val="35000"/>
                  </a:schemeClr>
                </a:solidFill>
                <a:latin typeface="Futura Lt BT" panose="020B0402020204020303"/>
              </a:rPr>
              <a:t>Eligible employee under the FMLA must be [29 C.F.R. </a:t>
            </a:r>
            <a:r>
              <a:rPr lang="en-US" sz="2100" dirty="0">
                <a:solidFill>
                  <a:schemeClr val="tx1">
                    <a:lumMod val="65000"/>
                    <a:lumOff val="35000"/>
                  </a:schemeClr>
                </a:solidFill>
                <a:latin typeface="Futura Lt BT" panose="020B0402020204020303"/>
                <a:cs typeface="Times New Roman" panose="02020603050405020304" pitchFamily="18" charset="0"/>
              </a:rPr>
              <a:t>§ 825.110(a)(3)]:</a:t>
            </a:r>
          </a:p>
          <a:p>
            <a:pPr marL="0" indent="0">
              <a:spcBef>
                <a:spcPts val="600"/>
              </a:spcBef>
              <a:buNone/>
            </a:pPr>
            <a:endParaRPr lang="en-US" sz="21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100" dirty="0">
                <a:solidFill>
                  <a:schemeClr val="tx1">
                    <a:lumMod val="65000"/>
                    <a:lumOff val="35000"/>
                  </a:schemeClr>
                </a:solidFill>
                <a:latin typeface="Futura Lt BT" panose="020B0402020204020303"/>
              </a:rPr>
              <a:t>Employed at a worksite, where 50 or more employees are employed within a 75-mile radius of that </a:t>
            </a:r>
            <a:r>
              <a:rPr lang="en-US" sz="2100" u="sng" dirty="0">
                <a:solidFill>
                  <a:schemeClr val="tx1">
                    <a:lumMod val="65000"/>
                    <a:lumOff val="35000"/>
                  </a:schemeClr>
                </a:solidFill>
                <a:latin typeface="Futura Lt BT" panose="020B0402020204020303"/>
              </a:rPr>
              <a:t>worksite</a:t>
            </a:r>
            <a:r>
              <a:rPr lang="en-US" sz="2100" dirty="0">
                <a:solidFill>
                  <a:schemeClr val="tx1">
                    <a:lumMod val="65000"/>
                    <a:lumOff val="35000"/>
                  </a:schemeClr>
                </a:solidFill>
                <a:latin typeface="Futura Lt BT" panose="020B0402020204020303"/>
              </a:rPr>
              <a:t> [concept - draw a circle around your employee].</a:t>
            </a:r>
          </a:p>
          <a:p>
            <a:pPr lvl="1">
              <a:spcBef>
                <a:spcPts val="600"/>
              </a:spcBef>
            </a:pPr>
            <a:endParaRPr lang="en-US" sz="2100" dirty="0">
              <a:solidFill>
                <a:schemeClr val="tx1">
                  <a:lumMod val="65000"/>
                  <a:lumOff val="35000"/>
                </a:schemeClr>
              </a:solidFill>
              <a:latin typeface="Futura Lt BT" panose="020B0402020204020303"/>
            </a:endParaRPr>
          </a:p>
          <a:p>
            <a:pPr>
              <a:spcBef>
                <a:spcPts val="600"/>
              </a:spcBef>
            </a:pPr>
            <a:r>
              <a:rPr lang="en-US" sz="2100" dirty="0">
                <a:solidFill>
                  <a:schemeClr val="tx1">
                    <a:lumMod val="65000"/>
                    <a:lumOff val="35000"/>
                  </a:schemeClr>
                </a:solidFill>
                <a:latin typeface="Futura Lt BT" panose="020B0402020204020303"/>
              </a:rPr>
              <a:t>The concept of </a:t>
            </a:r>
            <a:r>
              <a:rPr lang="en-US" sz="2100" dirty="0">
                <a:solidFill>
                  <a:srgbClr val="FF0000"/>
                </a:solidFill>
                <a:latin typeface="Futura Lt BT" panose="020B0402020204020303"/>
              </a:rPr>
              <a:t>“worksite” </a:t>
            </a:r>
            <a:r>
              <a:rPr lang="en-US" sz="2100" dirty="0">
                <a:solidFill>
                  <a:schemeClr val="tx1">
                    <a:lumMod val="65000"/>
                    <a:lumOff val="35000"/>
                  </a:schemeClr>
                </a:solidFill>
                <a:latin typeface="Futura Lt BT" panose="020B0402020204020303"/>
              </a:rPr>
              <a:t>under the FMLA is </a:t>
            </a:r>
            <a:r>
              <a:rPr lang="en-US" sz="2100" u="sng" dirty="0">
                <a:solidFill>
                  <a:schemeClr val="tx1">
                    <a:lumMod val="65000"/>
                    <a:lumOff val="35000"/>
                  </a:schemeClr>
                </a:solidFill>
                <a:latin typeface="Futura Lt BT" panose="020B0402020204020303"/>
              </a:rPr>
              <a:t>VERY</a:t>
            </a:r>
            <a:r>
              <a:rPr lang="en-US" sz="2100" dirty="0">
                <a:solidFill>
                  <a:schemeClr val="tx1">
                    <a:lumMod val="65000"/>
                    <a:lumOff val="35000"/>
                  </a:schemeClr>
                </a:solidFill>
                <a:latin typeface="Futura Lt BT" panose="020B0402020204020303"/>
              </a:rPr>
              <a:t> important in this context!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14</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pic>
        <p:nvPicPr>
          <p:cNvPr id="7" name="Picture 6">
            <a:extLst>
              <a:ext uri="{FF2B5EF4-FFF2-40B4-BE49-F238E27FC236}">
                <a16:creationId xmlns:a16="http://schemas.microsoft.com/office/drawing/2014/main" id="{41943EB8-D5BA-49DF-90A4-8CC038B85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3783" y="1161733"/>
            <a:ext cx="2306973" cy="1435918"/>
          </a:xfrm>
          <a:prstGeom prst="rect">
            <a:avLst/>
          </a:prstGeom>
        </p:spPr>
      </p:pic>
    </p:spTree>
    <p:extLst>
      <p:ext uri="{BB962C8B-B14F-4D97-AF65-F5344CB8AC3E}">
        <p14:creationId xmlns:p14="http://schemas.microsoft.com/office/powerpoint/2010/main" val="2279906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87400" y="1188720"/>
            <a:ext cx="10515600" cy="631691"/>
          </a:xfrm>
        </p:spPr>
        <p:txBody>
          <a:bodyPr/>
          <a:lstStyle/>
          <a:p>
            <a:r>
              <a:rPr lang="en-US" sz="3200" b="1" dirty="0"/>
              <a:t>FMLA – Telecommuters</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42613" y="1820411"/>
            <a:ext cx="11820088" cy="3942826"/>
          </a:xfrm>
        </p:spPr>
        <p:txBody>
          <a:bodyPr/>
          <a:lstStyle/>
          <a:p>
            <a:pPr>
              <a:spcBef>
                <a:spcPts val="600"/>
              </a:spcBef>
            </a:pPr>
            <a:r>
              <a:rPr lang="en-US" sz="2200" dirty="0">
                <a:solidFill>
                  <a:schemeClr val="tx1">
                    <a:lumMod val="65000"/>
                    <a:lumOff val="35000"/>
                  </a:schemeClr>
                </a:solidFill>
                <a:latin typeface="Futura Lt BT" panose="020B0402020204020303"/>
              </a:rPr>
              <a:t>Definition of Worksite?</a:t>
            </a:r>
          </a:p>
          <a:p>
            <a:pPr lvl="1">
              <a:spcBef>
                <a:spcPts val="600"/>
              </a:spcBef>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Regulations indicate [29 C.F.R. </a:t>
            </a:r>
            <a:r>
              <a:rPr lang="en-US" sz="2200" dirty="0">
                <a:solidFill>
                  <a:schemeClr val="tx1">
                    <a:lumMod val="65000"/>
                    <a:lumOff val="35000"/>
                  </a:schemeClr>
                </a:solidFill>
                <a:latin typeface="Futura Lt BT" panose="020B0402020204020303"/>
                <a:cs typeface="Times New Roman" panose="02020603050405020304" pitchFamily="18" charset="0"/>
              </a:rPr>
              <a:t>§ 825.111(a)(2)]:</a:t>
            </a:r>
          </a:p>
          <a:p>
            <a:pPr lvl="1">
              <a:spcBef>
                <a:spcPts val="600"/>
              </a:spcBef>
            </a:pPr>
            <a:endParaRPr lang="en-US" sz="2200" dirty="0">
              <a:solidFill>
                <a:schemeClr val="tx1">
                  <a:lumMod val="65000"/>
                  <a:lumOff val="35000"/>
                </a:schemeClr>
              </a:solidFill>
              <a:latin typeface="Futura Lt BT" panose="020B0402020204020303"/>
              <a:cs typeface="Times New Roman" panose="02020603050405020304" pitchFamily="18" charset="0"/>
            </a:endParaRPr>
          </a:p>
          <a:p>
            <a:pPr marL="1554480" lvl="2"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cs typeface="Times New Roman" panose="02020603050405020304" pitchFamily="18" charset="0"/>
              </a:rPr>
              <a:t>“Personal residence” </a:t>
            </a:r>
            <a:r>
              <a:rPr lang="en-US" sz="2200" dirty="0">
                <a:solidFill>
                  <a:srgbClr val="FF0000"/>
                </a:solidFill>
                <a:latin typeface="Futura Lt BT" panose="020B0402020204020303"/>
                <a:cs typeface="Times New Roman" panose="02020603050405020304" pitchFamily="18" charset="0"/>
              </a:rPr>
              <a:t>is not a worksite</a:t>
            </a:r>
            <a:r>
              <a:rPr lang="en-US" sz="2200" dirty="0">
                <a:solidFill>
                  <a:schemeClr val="tx1">
                    <a:lumMod val="65000"/>
                    <a:lumOff val="35000"/>
                  </a:schemeClr>
                </a:solidFill>
                <a:latin typeface="Futura Lt BT" panose="020B0402020204020303"/>
                <a:cs typeface="Times New Roman" panose="02020603050405020304" pitchFamily="18" charset="0"/>
              </a:rPr>
              <a:t> for “employees who work at home, as under the concept of…telecommuting.”</a:t>
            </a:r>
          </a:p>
          <a:p>
            <a:pPr lvl="2">
              <a:spcBef>
                <a:spcPts val="600"/>
              </a:spcBef>
            </a:pPr>
            <a:endParaRPr lang="en-US" sz="2200" dirty="0">
              <a:solidFill>
                <a:schemeClr val="tx1">
                  <a:lumMod val="65000"/>
                  <a:lumOff val="35000"/>
                </a:schemeClr>
              </a:solidFill>
              <a:latin typeface="Futura Lt BT" panose="020B0402020204020303"/>
              <a:cs typeface="Times New Roman" panose="02020603050405020304" pitchFamily="18" charset="0"/>
            </a:endParaRPr>
          </a:p>
          <a:p>
            <a:pPr marL="1554480" lvl="2"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cs typeface="Times New Roman" panose="02020603050405020304" pitchFamily="18" charset="0"/>
              </a:rPr>
              <a:t>“Rather, their worksite is the </a:t>
            </a:r>
            <a:r>
              <a:rPr lang="en-US" sz="2200" dirty="0">
                <a:solidFill>
                  <a:srgbClr val="FF0000"/>
                </a:solidFill>
                <a:latin typeface="Futura Lt BT" panose="020B0402020204020303"/>
                <a:cs typeface="Times New Roman" panose="02020603050405020304" pitchFamily="18" charset="0"/>
              </a:rPr>
              <a:t>office to which they report </a:t>
            </a:r>
            <a:r>
              <a:rPr lang="en-US" sz="2200" i="1" u="sng" dirty="0">
                <a:solidFill>
                  <a:srgbClr val="FF0000"/>
                </a:solidFill>
                <a:highlight>
                  <a:srgbClr val="FFFF00"/>
                </a:highlight>
                <a:latin typeface="Futura Lt BT" panose="020B0402020204020303"/>
                <a:cs typeface="Times New Roman" panose="02020603050405020304" pitchFamily="18" charset="0"/>
              </a:rPr>
              <a:t>OR</a:t>
            </a:r>
            <a:r>
              <a:rPr lang="en-US" sz="2200" dirty="0">
                <a:solidFill>
                  <a:srgbClr val="FF0000"/>
                </a:solidFill>
                <a:latin typeface="Futura Lt BT" panose="020B0402020204020303"/>
                <a:cs typeface="Times New Roman" panose="02020603050405020304" pitchFamily="18" charset="0"/>
              </a:rPr>
              <a:t> from which assignments are made</a:t>
            </a:r>
            <a:r>
              <a:rPr lang="en-US" sz="2200" dirty="0">
                <a:solidFill>
                  <a:schemeClr val="tx1">
                    <a:lumMod val="65000"/>
                    <a:lumOff val="35000"/>
                  </a:schemeClr>
                </a:solidFill>
                <a:latin typeface="Futura Lt BT" panose="020B0402020204020303"/>
                <a:cs typeface="Times New Roman" panose="02020603050405020304" pitchFamily="18" charset="0"/>
              </a:rPr>
              <a:t>.” </a:t>
            </a:r>
            <a:endParaRPr lang="en-US" sz="2200" dirty="0">
              <a:solidFill>
                <a:schemeClr val="tx1">
                  <a:lumMod val="65000"/>
                  <a:lumOff val="35000"/>
                </a:schemeClr>
              </a:solidFill>
              <a:latin typeface="Futura Lt BT" panose="020B0402020204020303"/>
            </a:endParaRP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15</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36105274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87400" y="1188720"/>
            <a:ext cx="10515600" cy="777240"/>
          </a:xfrm>
        </p:spPr>
        <p:txBody>
          <a:bodyPr/>
          <a:lstStyle/>
          <a:p>
            <a:r>
              <a:rPr lang="en-US" sz="3200" b="1" dirty="0"/>
              <a:t>FMLA – Telecommuters – Other Considerations</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83889" y="2063692"/>
            <a:ext cx="12010135" cy="3605588"/>
          </a:xfrm>
        </p:spPr>
        <p:txBody>
          <a:bodyPr/>
          <a:lstStyle/>
          <a:p>
            <a:pPr>
              <a:spcBef>
                <a:spcPts val="600"/>
              </a:spcBef>
            </a:pPr>
            <a:r>
              <a:rPr lang="en-US" sz="2200" dirty="0">
                <a:solidFill>
                  <a:schemeClr val="tx1">
                    <a:lumMod val="65000"/>
                    <a:lumOff val="35000"/>
                  </a:schemeClr>
                </a:solidFill>
                <a:latin typeface="Futura Lt BT" panose="020B0402020204020303"/>
              </a:rPr>
              <a:t>Avoid creating </a:t>
            </a:r>
            <a:r>
              <a:rPr lang="en-US" sz="2200" u="sng" dirty="0">
                <a:solidFill>
                  <a:srgbClr val="FF0000"/>
                </a:solidFill>
                <a:latin typeface="Futura Lt BT" panose="020B0402020204020303"/>
              </a:rPr>
              <a:t>chilling effect</a:t>
            </a:r>
            <a:r>
              <a:rPr lang="en-US" sz="2200" dirty="0">
                <a:solidFill>
                  <a:schemeClr val="tx1">
                    <a:lumMod val="65000"/>
                    <a:lumOff val="35000"/>
                  </a:schemeClr>
                </a:solidFill>
                <a:latin typeface="Futura Lt BT" panose="020B0402020204020303"/>
              </a:rPr>
              <a:t>?  29 C.F.R. </a:t>
            </a:r>
            <a:r>
              <a:rPr lang="en-US" sz="2200" dirty="0">
                <a:solidFill>
                  <a:schemeClr val="tx1">
                    <a:lumMod val="65000"/>
                    <a:lumOff val="35000"/>
                  </a:schemeClr>
                </a:solidFill>
                <a:latin typeface="Futura Lt BT" panose="020B0402020204020303"/>
                <a:cs typeface="Times New Roman" panose="02020603050405020304" pitchFamily="18" charset="0"/>
              </a:rPr>
              <a:t>§ </a:t>
            </a:r>
            <a:r>
              <a:rPr lang="en-US" sz="2200" dirty="0">
                <a:solidFill>
                  <a:schemeClr val="tx1">
                    <a:lumMod val="65000"/>
                    <a:lumOff val="35000"/>
                  </a:schemeClr>
                </a:solidFill>
                <a:latin typeface="Futura Lt BT" panose="020B0402020204020303"/>
              </a:rPr>
              <a:t>311(a)</a:t>
            </a: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May be tempted to apply increased scrutiny due to remote work.</a:t>
            </a:r>
          </a:p>
          <a:p>
            <a:pPr marL="1005840" lvl="1" indent="-457200">
              <a:spcBef>
                <a:spcPts val="600"/>
              </a:spcBef>
              <a:buFont typeface="Arial" panose="020B0604020202020204" pitchFamily="34" charset="0"/>
              <a:buChar char="•"/>
            </a:pPr>
            <a:r>
              <a:rPr lang="en-US" sz="2200" i="1" dirty="0">
                <a:solidFill>
                  <a:schemeClr val="tx1">
                    <a:lumMod val="65000"/>
                    <a:lumOff val="35000"/>
                  </a:schemeClr>
                </a:solidFill>
                <a:latin typeface="Futura Lt BT" panose="020B0402020204020303"/>
              </a:rPr>
              <a:t>Terwilliger v. Howard Memorial Hospital</a:t>
            </a:r>
            <a:r>
              <a:rPr lang="en-US" sz="2200" dirty="0">
                <a:solidFill>
                  <a:schemeClr val="tx1">
                    <a:lumMod val="65000"/>
                    <a:lumOff val="35000"/>
                  </a:schemeClr>
                </a:solidFill>
                <a:latin typeface="Futura Lt BT" panose="020B0402020204020303"/>
              </a:rPr>
              <a:t> case – the “Chill Theory”:</a:t>
            </a:r>
          </a:p>
          <a:p>
            <a:pPr marL="1554480" lvl="2" indent="-457200">
              <a:spcBef>
                <a:spcPts val="600"/>
              </a:spcBef>
              <a:buFont typeface="Arial" panose="020B0604020202020204" pitchFamily="34" charset="0"/>
              <a:buChar char="•"/>
            </a:pPr>
            <a:r>
              <a:rPr lang="en-US" sz="2000" dirty="0">
                <a:solidFill>
                  <a:schemeClr val="tx1">
                    <a:lumMod val="65000"/>
                    <a:lumOff val="35000"/>
                  </a:schemeClr>
                </a:solidFill>
                <a:latin typeface="Futura Lt BT" panose="020B0402020204020303"/>
              </a:rPr>
              <a:t>During leave, </a:t>
            </a:r>
            <a:r>
              <a:rPr lang="en-US" sz="2000" u="sng" dirty="0">
                <a:solidFill>
                  <a:schemeClr val="tx1">
                    <a:lumMod val="65000"/>
                    <a:lumOff val="35000"/>
                  </a:schemeClr>
                </a:solidFill>
                <a:latin typeface="Futura Lt BT" panose="020B0402020204020303"/>
              </a:rPr>
              <a:t>direct supervisor</a:t>
            </a:r>
            <a:r>
              <a:rPr lang="en-US" sz="2000" dirty="0">
                <a:solidFill>
                  <a:schemeClr val="tx1">
                    <a:lumMod val="65000"/>
                    <a:lumOff val="35000"/>
                  </a:schemeClr>
                </a:solidFill>
                <a:latin typeface="Futura Lt BT" panose="020B0402020204020303"/>
              </a:rPr>
              <a:t> made </a:t>
            </a:r>
            <a:r>
              <a:rPr lang="en-US" sz="2000" u="sng" dirty="0">
                <a:solidFill>
                  <a:schemeClr val="tx1">
                    <a:lumMod val="65000"/>
                    <a:lumOff val="35000"/>
                  </a:schemeClr>
                </a:solidFill>
                <a:latin typeface="Futura Lt BT" panose="020B0402020204020303"/>
              </a:rPr>
              <a:t>weekly</a:t>
            </a:r>
            <a:r>
              <a:rPr lang="en-US" sz="2000" dirty="0">
                <a:solidFill>
                  <a:schemeClr val="tx1">
                    <a:lumMod val="65000"/>
                    <a:lumOff val="35000"/>
                  </a:schemeClr>
                </a:solidFill>
                <a:latin typeface="Futura Lt BT" panose="020B0402020204020303"/>
              </a:rPr>
              <a:t> calls to ask when employee was going to return to work.  Also emphasized importance of returning as soon as possible.</a:t>
            </a:r>
          </a:p>
          <a:p>
            <a:pPr marL="1554480" lvl="2" indent="-457200">
              <a:spcBef>
                <a:spcPts val="600"/>
              </a:spcBef>
              <a:buFont typeface="Arial" panose="020B0604020202020204" pitchFamily="34" charset="0"/>
              <a:buChar char="•"/>
            </a:pPr>
            <a:r>
              <a:rPr lang="en-US" sz="2000" dirty="0">
                <a:solidFill>
                  <a:schemeClr val="tx1">
                    <a:lumMod val="65000"/>
                    <a:lumOff val="35000"/>
                  </a:schemeClr>
                </a:solidFill>
                <a:latin typeface="Futura Lt BT" panose="020B0402020204020303"/>
              </a:rPr>
              <a:t>Interference occurs “when an employer’s action deters an employee’s exercise of FMLA rights.” </a:t>
            </a:r>
          </a:p>
          <a:p>
            <a:pPr marL="1554480" lvl="2" indent="-457200">
              <a:spcBef>
                <a:spcPts val="600"/>
              </a:spcBef>
              <a:buFont typeface="Arial" panose="020B0604020202020204" pitchFamily="34" charset="0"/>
              <a:buChar char="•"/>
            </a:pPr>
            <a:r>
              <a:rPr lang="en-US" sz="2000" dirty="0">
                <a:solidFill>
                  <a:schemeClr val="tx1">
                    <a:lumMod val="65000"/>
                    <a:lumOff val="35000"/>
                  </a:schemeClr>
                </a:solidFill>
                <a:latin typeface="Futura Lt BT" panose="020B0402020204020303"/>
              </a:rPr>
              <a:t>Employees have a right “not to be discouraged” from taking FMLA leave.</a:t>
            </a:r>
          </a:p>
          <a:p>
            <a:pPr marL="1554480" lvl="2" indent="-457200">
              <a:spcBef>
                <a:spcPts val="600"/>
              </a:spcBef>
              <a:buFont typeface="Arial" panose="020B0604020202020204" pitchFamily="34" charset="0"/>
              <a:buChar char="•"/>
            </a:pPr>
            <a:r>
              <a:rPr lang="en-US" sz="2000" dirty="0">
                <a:solidFill>
                  <a:srgbClr val="FF0000"/>
                </a:solidFill>
                <a:latin typeface="Futura Lt BT" panose="020B0402020204020303"/>
              </a:rPr>
              <a:t>Utilize HR to make contact instead of direct supervisor </a:t>
            </a:r>
            <a:r>
              <a:rPr lang="en-US" sz="2000" dirty="0">
                <a:solidFill>
                  <a:schemeClr val="tx1">
                    <a:lumMod val="65000"/>
                    <a:lumOff val="35000"/>
                  </a:schemeClr>
                </a:solidFill>
                <a:latin typeface="Futura Lt BT" panose="020B0402020204020303"/>
              </a:rPr>
              <a:t>(“chill” concern).</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16</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656746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QUESTIONS?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17</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116905977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290818" y="1234281"/>
            <a:ext cx="11610363" cy="1488047"/>
          </a:xfrm>
        </p:spPr>
        <p:txBody>
          <a:bodyPr/>
          <a:lstStyle/>
          <a:p>
            <a:r>
              <a:rPr lang="en-US" sz="4000" b="1" dirty="0"/>
              <a:t>How to Properly Police Employer’s Customary Notice and Procedural Requirements?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18</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5453204" cy="2888908"/>
          </a:xfrm>
        </p:spPr>
      </p:pic>
      <p:sp>
        <p:nvSpPr>
          <p:cNvPr id="3" name="TextBox 2">
            <a:extLst>
              <a:ext uri="{FF2B5EF4-FFF2-40B4-BE49-F238E27FC236}">
                <a16:creationId xmlns:a16="http://schemas.microsoft.com/office/drawing/2014/main" id="{EEADEA3D-E55E-4C1A-B2C3-6493C51ECE62}"/>
              </a:ext>
            </a:extLst>
          </p:cNvPr>
          <p:cNvSpPr txBox="1"/>
          <p:nvPr/>
        </p:nvSpPr>
        <p:spPr>
          <a:xfrm>
            <a:off x="8154451" y="2722328"/>
            <a:ext cx="3746730" cy="2741176"/>
          </a:xfrm>
          <a:prstGeom prst="roundRect">
            <a:avLst/>
          </a:prstGeom>
          <a:solidFill>
            <a:srgbClr val="FFFFFF"/>
          </a:solidFill>
          <a:ln w="28575">
            <a:solidFill>
              <a:srgbClr val="0070C0"/>
            </a:solidFill>
          </a:ln>
        </p:spPr>
        <p:txBody>
          <a:bodyPr wrap="square" rtlCol="0">
            <a:spAutoFit/>
          </a:bodyPr>
          <a:lstStyle/>
          <a:p>
            <a:pPr algn="ctr"/>
            <a:r>
              <a:rPr lang="en-US" u="sng" dirty="0">
                <a:solidFill>
                  <a:srgbClr val="0070C0"/>
                </a:solidFill>
              </a:rPr>
              <a:t>Observations</a:t>
            </a:r>
            <a:r>
              <a:rPr lang="en-US" dirty="0">
                <a:solidFill>
                  <a:srgbClr val="0070C0"/>
                </a:solidFill>
              </a:rPr>
              <a:t>:</a:t>
            </a:r>
          </a:p>
          <a:p>
            <a:endParaRPr lang="en-US" dirty="0">
              <a:solidFill>
                <a:srgbClr val="0070C0"/>
              </a:solidFill>
            </a:endParaRPr>
          </a:p>
          <a:p>
            <a:pPr marL="285750" indent="-285750">
              <a:buFont typeface="Arial" panose="020B0604020202020204" pitchFamily="34" charset="0"/>
              <a:buChar char="•"/>
            </a:pPr>
            <a:r>
              <a:rPr lang="en-US" sz="1700" dirty="0">
                <a:solidFill>
                  <a:srgbClr val="0070C0"/>
                </a:solidFill>
              </a:rPr>
              <a:t>Many Handbooks Fail to Direct Employees re How </a:t>
            </a:r>
            <a:r>
              <a:rPr lang="en-US" sz="1700" i="1" u="sng" dirty="0">
                <a:solidFill>
                  <a:srgbClr val="0070C0"/>
                </a:solidFill>
              </a:rPr>
              <a:t>Specifically</a:t>
            </a:r>
            <a:r>
              <a:rPr lang="en-US" sz="1700" dirty="0">
                <a:solidFill>
                  <a:srgbClr val="0070C0"/>
                </a:solidFill>
              </a:rPr>
              <a:t> to Request Leave.</a:t>
            </a:r>
          </a:p>
          <a:p>
            <a:pPr marL="285750" indent="-285750">
              <a:buFont typeface="Arial" panose="020B0604020202020204" pitchFamily="34" charset="0"/>
              <a:buChar char="•"/>
            </a:pPr>
            <a:endParaRPr lang="en-US" sz="1700" dirty="0">
              <a:solidFill>
                <a:srgbClr val="0070C0"/>
              </a:solidFill>
            </a:endParaRPr>
          </a:p>
          <a:p>
            <a:pPr marL="285750" indent="-285750">
              <a:buFont typeface="Arial" panose="020B0604020202020204" pitchFamily="34" charset="0"/>
              <a:buChar char="•"/>
            </a:pPr>
            <a:r>
              <a:rPr lang="en-US" sz="1700" dirty="0">
                <a:solidFill>
                  <a:srgbClr val="0070C0"/>
                </a:solidFill>
              </a:rPr>
              <a:t>Many FMLA Policies Do, But Are Lawsuits Waiting to Happen [</a:t>
            </a:r>
            <a:r>
              <a:rPr lang="en-US" sz="1700" u="sng" dirty="0">
                <a:solidFill>
                  <a:srgbClr val="0070C0"/>
                </a:solidFill>
              </a:rPr>
              <a:t>Unlawful</a:t>
            </a:r>
            <a:r>
              <a:rPr lang="en-US" sz="1700" dirty="0">
                <a:solidFill>
                  <a:srgbClr val="0070C0"/>
                </a:solidFill>
              </a:rPr>
              <a:t> Language]!!!</a:t>
            </a:r>
          </a:p>
        </p:txBody>
      </p:sp>
      <p:pic>
        <p:nvPicPr>
          <p:cNvPr id="6" name="Picture 5">
            <a:extLst>
              <a:ext uri="{FF2B5EF4-FFF2-40B4-BE49-F238E27FC236}">
                <a16:creationId xmlns:a16="http://schemas.microsoft.com/office/drawing/2014/main" id="{6A1566F0-AE9A-461F-AF0C-A7F074594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9" y="2469378"/>
            <a:ext cx="3488616" cy="3166824"/>
          </a:xfrm>
          <a:prstGeom prst="rect">
            <a:avLst/>
          </a:prstGeom>
        </p:spPr>
      </p:pic>
    </p:spTree>
    <p:extLst>
      <p:ext uri="{BB962C8B-B14F-4D97-AF65-F5344CB8AC3E}">
        <p14:creationId xmlns:p14="http://schemas.microsoft.com/office/powerpoint/2010/main" val="11852376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094763"/>
            <a:ext cx="10515600" cy="658678"/>
          </a:xfrm>
        </p:spPr>
        <p:txBody>
          <a:bodyPr/>
          <a:lstStyle/>
          <a:p>
            <a:r>
              <a:rPr lang="en-US" b="1" dirty="0"/>
              <a:t>Policing Usual and Customary Procedures</a:t>
            </a:r>
            <a:endParaRPr lang="en-US" sz="3200" b="1" dirty="0"/>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34224" y="1753441"/>
            <a:ext cx="11862033" cy="4009796"/>
          </a:xfrm>
        </p:spPr>
        <p:txBody>
          <a:bodyPr/>
          <a:lstStyle/>
          <a:p>
            <a:pPr lvl="1">
              <a:spcBef>
                <a:spcPts val="600"/>
              </a:spcBef>
            </a:pPr>
            <a:endParaRPr lang="en-US" sz="2100" dirty="0">
              <a:solidFill>
                <a:schemeClr val="tx1">
                  <a:lumMod val="65000"/>
                  <a:lumOff val="35000"/>
                </a:schemeClr>
              </a:solidFill>
            </a:endParaRPr>
          </a:p>
          <a:p>
            <a:pPr>
              <a:spcBef>
                <a:spcPts val="600"/>
              </a:spcBef>
            </a:pPr>
            <a:r>
              <a:rPr lang="en-US" sz="2100" dirty="0">
                <a:solidFill>
                  <a:schemeClr val="tx1">
                    <a:lumMod val="65000"/>
                    <a:lumOff val="35000"/>
                  </a:schemeClr>
                </a:solidFill>
              </a:rPr>
              <a:t>Written FMLA leave request procedures are </a:t>
            </a:r>
            <a:r>
              <a:rPr lang="en-US" sz="2100" u="sng" dirty="0">
                <a:solidFill>
                  <a:srgbClr val="FF0000"/>
                </a:solidFill>
              </a:rPr>
              <a:t>beneficial</a:t>
            </a:r>
            <a:r>
              <a:rPr lang="en-US" sz="2100" dirty="0">
                <a:solidFill>
                  <a:schemeClr val="tx1">
                    <a:lumMod val="65000"/>
                    <a:lumOff val="35000"/>
                  </a:schemeClr>
                </a:solidFill>
              </a:rPr>
              <a:t>: </a:t>
            </a:r>
          </a:p>
          <a:p>
            <a:pPr marL="0" indent="0">
              <a:spcBef>
                <a:spcPts val="600"/>
              </a:spcBef>
              <a:buNone/>
            </a:pPr>
            <a:endParaRPr lang="en-US" sz="2100" dirty="0">
              <a:solidFill>
                <a:schemeClr val="tx1">
                  <a:lumMod val="65000"/>
                  <a:lumOff val="35000"/>
                </a:schemeClr>
              </a:solidFill>
            </a:endParaRPr>
          </a:p>
          <a:p>
            <a:pPr marL="1062990" lvl="1" indent="-514350">
              <a:spcBef>
                <a:spcPts val="600"/>
              </a:spcBef>
              <a:buAutoNum type="arabicParenBoth"/>
            </a:pPr>
            <a:r>
              <a:rPr lang="en-US" sz="2100" dirty="0">
                <a:solidFill>
                  <a:schemeClr val="tx1">
                    <a:lumMod val="65000"/>
                    <a:lumOff val="35000"/>
                  </a:schemeClr>
                </a:solidFill>
              </a:rPr>
              <a:t> Staff management/planning [customary call-in procedures]; and </a:t>
            </a:r>
          </a:p>
          <a:p>
            <a:pPr marL="1062990" lvl="1" indent="-514350">
              <a:spcBef>
                <a:spcPts val="600"/>
              </a:spcBef>
              <a:buAutoNum type="arabicParenBoth"/>
            </a:pPr>
            <a:r>
              <a:rPr lang="en-US" sz="2100" dirty="0">
                <a:solidFill>
                  <a:schemeClr val="tx1">
                    <a:lumMod val="65000"/>
                    <a:lumOff val="35000"/>
                  </a:schemeClr>
                </a:solidFill>
              </a:rPr>
              <a:t>Curbing FMLA abuse – established procedures are more difficult to manipulate – adds accountability [may delay or deny leave if policies not followed].</a:t>
            </a:r>
          </a:p>
          <a:p>
            <a:pPr lvl="1">
              <a:spcBef>
                <a:spcPts val="600"/>
              </a:spcBef>
            </a:pPr>
            <a:endParaRPr lang="en-US" sz="2100" dirty="0">
              <a:solidFill>
                <a:schemeClr val="tx1">
                  <a:lumMod val="65000"/>
                  <a:lumOff val="35000"/>
                </a:schemeClr>
              </a:solidFill>
            </a:endParaRPr>
          </a:p>
          <a:p>
            <a:pPr>
              <a:spcBef>
                <a:spcPts val="600"/>
              </a:spcBef>
            </a:pPr>
            <a:r>
              <a:rPr lang="en-US" sz="2100" dirty="0">
                <a:solidFill>
                  <a:schemeClr val="tx1">
                    <a:lumMod val="65000"/>
                    <a:lumOff val="35000"/>
                  </a:schemeClr>
                </a:solidFill>
              </a:rPr>
              <a:t>Employees must follow the employer’s “usual and customary” notice/call-in and procedural requirements for </a:t>
            </a:r>
            <a:r>
              <a:rPr lang="en-US" sz="2100" i="1" u="sng" dirty="0">
                <a:solidFill>
                  <a:schemeClr val="tx1">
                    <a:lumMod val="65000"/>
                    <a:lumOff val="35000"/>
                  </a:schemeClr>
                </a:solidFill>
              </a:rPr>
              <a:t>requesting FMLA leave</a:t>
            </a:r>
            <a:r>
              <a:rPr lang="en-US" sz="2100" dirty="0">
                <a:solidFill>
                  <a:schemeClr val="tx1">
                    <a:lumMod val="65000"/>
                    <a:lumOff val="35000"/>
                  </a:schemeClr>
                </a:solidFill>
              </a:rPr>
              <a:t>, absent “unusual circumstances.”</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19</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262636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932108" y="1329729"/>
            <a:ext cx="10515600" cy="847287"/>
          </a:xfrm>
        </p:spPr>
        <p:txBody>
          <a:bodyPr/>
          <a:lstStyle/>
          <a:p>
            <a:r>
              <a:rPr lang="en-US" sz="3600" b="1" dirty="0"/>
              <a:t>“FMLA” Stands For…</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2</a:t>
            </a:fld>
            <a:endParaRPr lang="en-US" dirty="0"/>
          </a:p>
        </p:txBody>
      </p:sp>
      <p:sp>
        <p:nvSpPr>
          <p:cNvPr id="5" name="Content Placeholder 4">
            <a:extLst>
              <a:ext uri="{FF2B5EF4-FFF2-40B4-BE49-F238E27FC236}">
                <a16:creationId xmlns:a16="http://schemas.microsoft.com/office/drawing/2014/main" id="{3900F2AA-6BAB-40F8-A7F6-028BFAF4EF7C}"/>
              </a:ext>
            </a:extLst>
          </p:cNvPr>
          <p:cNvSpPr>
            <a:spLocks noGrp="1"/>
          </p:cNvSpPr>
          <p:nvPr>
            <p:ph idx="1"/>
          </p:nvPr>
        </p:nvSpPr>
        <p:spPr>
          <a:xfrm>
            <a:off x="4705056" y="2038466"/>
            <a:ext cx="2969703" cy="2347263"/>
          </a:xfrm>
        </p:spPr>
        <p:txBody>
          <a:bodyPr/>
          <a:lstStyle/>
          <a:p>
            <a:pPr>
              <a:spcBef>
                <a:spcPts val="600"/>
              </a:spcBef>
            </a:pPr>
            <a:r>
              <a:rPr lang="en-US" sz="3200" dirty="0">
                <a:solidFill>
                  <a:srgbClr val="FF0000"/>
                </a:solidFill>
              </a:rPr>
              <a:t>F</a:t>
            </a:r>
            <a:r>
              <a:rPr lang="en-US" sz="3200" dirty="0"/>
              <a:t>rustrating</a:t>
            </a:r>
          </a:p>
          <a:p>
            <a:pPr>
              <a:spcBef>
                <a:spcPts val="600"/>
              </a:spcBef>
            </a:pPr>
            <a:r>
              <a:rPr lang="en-US" sz="3200" dirty="0">
                <a:solidFill>
                  <a:srgbClr val="FF0000"/>
                </a:solidFill>
              </a:rPr>
              <a:t>M</a:t>
            </a:r>
            <a:r>
              <a:rPr lang="en-US" sz="3200" dirty="0"/>
              <a:t>addening</a:t>
            </a:r>
          </a:p>
          <a:p>
            <a:pPr>
              <a:spcBef>
                <a:spcPts val="600"/>
              </a:spcBef>
            </a:pPr>
            <a:r>
              <a:rPr lang="en-US" sz="3200" dirty="0">
                <a:solidFill>
                  <a:srgbClr val="FF0000"/>
                </a:solidFill>
              </a:rPr>
              <a:t>L</a:t>
            </a:r>
            <a:r>
              <a:rPr lang="en-US" sz="3200" dirty="0"/>
              <a:t>aborious </a:t>
            </a:r>
          </a:p>
          <a:p>
            <a:pPr>
              <a:spcBef>
                <a:spcPts val="600"/>
              </a:spcBef>
            </a:pPr>
            <a:r>
              <a:rPr lang="en-US" sz="3200" dirty="0">
                <a:solidFill>
                  <a:srgbClr val="FF0000"/>
                </a:solidFill>
              </a:rPr>
              <a:t>A</a:t>
            </a:r>
            <a:r>
              <a:rPr lang="en-US" sz="3200" dirty="0"/>
              <a:t>bsurd </a:t>
            </a:r>
          </a:p>
        </p:txBody>
      </p:sp>
      <p:pic>
        <p:nvPicPr>
          <p:cNvPr id="7" name="Content Placeholder 12">
            <a:extLst>
              <a:ext uri="{FF2B5EF4-FFF2-40B4-BE49-F238E27FC236}">
                <a16:creationId xmlns:a16="http://schemas.microsoft.com/office/drawing/2014/main" id="{B9B09652-6C76-44BF-A101-3F71FCEA0C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
        <p:nvSpPr>
          <p:cNvPr id="3" name="TextBox 2">
            <a:extLst>
              <a:ext uri="{FF2B5EF4-FFF2-40B4-BE49-F238E27FC236}">
                <a16:creationId xmlns:a16="http://schemas.microsoft.com/office/drawing/2014/main" id="{67E7B041-3595-4DB5-9E0F-F8BB57BD6C97}"/>
              </a:ext>
            </a:extLst>
          </p:cNvPr>
          <p:cNvSpPr txBox="1"/>
          <p:nvPr/>
        </p:nvSpPr>
        <p:spPr>
          <a:xfrm flipH="1">
            <a:off x="3961738" y="4738283"/>
            <a:ext cx="4317847" cy="954107"/>
          </a:xfrm>
          <a:prstGeom prst="rect">
            <a:avLst/>
          </a:prstGeom>
          <a:solidFill>
            <a:srgbClr val="FFFFFF"/>
          </a:solidFill>
          <a:ln w="28575">
            <a:solidFill>
              <a:srgbClr val="FF0000"/>
            </a:solidFill>
          </a:ln>
        </p:spPr>
        <p:txBody>
          <a:bodyPr wrap="square" rtlCol="0">
            <a:spAutoFit/>
          </a:bodyPr>
          <a:lstStyle/>
          <a:p>
            <a:pPr algn="ctr"/>
            <a:r>
              <a:rPr lang="en-US" sz="2800" dirty="0">
                <a:solidFill>
                  <a:srgbClr val="FF0000"/>
                </a:solidFill>
              </a:rPr>
              <a:t>“</a:t>
            </a:r>
            <a:r>
              <a:rPr lang="en-US" sz="2800" u="sng" dirty="0">
                <a:solidFill>
                  <a:srgbClr val="FF0000"/>
                </a:solidFill>
              </a:rPr>
              <a:t>F</a:t>
            </a:r>
            <a:r>
              <a:rPr lang="en-US" sz="2800" dirty="0">
                <a:solidFill>
                  <a:srgbClr val="FF0000"/>
                </a:solidFill>
              </a:rPr>
              <a:t>ridays and </a:t>
            </a:r>
            <a:r>
              <a:rPr lang="en-US" sz="2800" u="sng" dirty="0">
                <a:solidFill>
                  <a:srgbClr val="FF0000"/>
                </a:solidFill>
              </a:rPr>
              <a:t>M</a:t>
            </a:r>
            <a:r>
              <a:rPr lang="en-US" sz="2800" dirty="0">
                <a:solidFill>
                  <a:srgbClr val="FF0000"/>
                </a:solidFill>
              </a:rPr>
              <a:t>ondays </a:t>
            </a:r>
            <a:r>
              <a:rPr lang="en-US" sz="2800" u="sng" dirty="0">
                <a:solidFill>
                  <a:srgbClr val="FF0000"/>
                </a:solidFill>
              </a:rPr>
              <a:t>L</a:t>
            </a:r>
            <a:r>
              <a:rPr lang="en-US" sz="2800" dirty="0">
                <a:solidFill>
                  <a:srgbClr val="FF0000"/>
                </a:solidFill>
              </a:rPr>
              <a:t>eave </a:t>
            </a:r>
            <a:r>
              <a:rPr lang="en-US" sz="2800" u="sng" dirty="0">
                <a:solidFill>
                  <a:srgbClr val="FF0000"/>
                </a:solidFill>
              </a:rPr>
              <a:t>A</a:t>
            </a:r>
            <a:r>
              <a:rPr lang="en-US" sz="2800" dirty="0">
                <a:solidFill>
                  <a:srgbClr val="FF0000"/>
                </a:solidFill>
              </a:rPr>
              <a:t>ct”</a:t>
            </a:r>
          </a:p>
        </p:txBody>
      </p:sp>
      <p:sp>
        <p:nvSpPr>
          <p:cNvPr id="8" name="TextBox 7">
            <a:extLst>
              <a:ext uri="{FF2B5EF4-FFF2-40B4-BE49-F238E27FC236}">
                <a16:creationId xmlns:a16="http://schemas.microsoft.com/office/drawing/2014/main" id="{B9591477-6054-4668-B6F8-5EFC31D3C37A}"/>
              </a:ext>
            </a:extLst>
          </p:cNvPr>
          <p:cNvSpPr txBox="1"/>
          <p:nvPr/>
        </p:nvSpPr>
        <p:spPr>
          <a:xfrm>
            <a:off x="8437830" y="1586526"/>
            <a:ext cx="3656195" cy="3962623"/>
          </a:xfrm>
          <a:prstGeom prst="rect">
            <a:avLst/>
          </a:prstGeom>
          <a:solidFill>
            <a:srgbClr val="FFFFFF"/>
          </a:solidFill>
          <a:ln w="38100">
            <a:solidFill>
              <a:srgbClr val="0070C0"/>
            </a:solidFill>
          </a:ln>
        </p:spPr>
        <p:txBody>
          <a:bodyPr wrap="square" rtlCol="0">
            <a:spAutoFit/>
          </a:bodyPr>
          <a:lstStyle/>
          <a:p>
            <a:pPr algn="ctr"/>
            <a:r>
              <a:rPr lang="en-US" u="sng" dirty="0">
                <a:solidFill>
                  <a:srgbClr val="0070C0"/>
                </a:solidFill>
              </a:rPr>
              <a:t>Topics of Discussion for Today</a:t>
            </a:r>
            <a:r>
              <a:rPr lang="en-US" dirty="0">
                <a:solidFill>
                  <a:srgbClr val="0070C0"/>
                </a:solidFill>
              </a:rPr>
              <a:t>:</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Looked back at FMLA questions I have fielded over past two years.</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Asked trusted, seasoned HR professionals with whom I regularly work [issues].</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Picked handful of the “most common” concepts to address.</a:t>
            </a:r>
          </a:p>
          <a:p>
            <a:pPr marL="285750" indent="-285750">
              <a:buFont typeface="Arial" panose="020B0604020202020204" pitchFamily="34" charset="0"/>
              <a:buChar char="•"/>
            </a:pPr>
            <a:endParaRPr lang="en-US" dirty="0">
              <a:solidFill>
                <a:srgbClr val="0070C0"/>
              </a:solidFill>
            </a:endParaRPr>
          </a:p>
          <a:p>
            <a:pPr algn="ctr"/>
            <a:r>
              <a:rPr lang="en-US" sz="1750" dirty="0">
                <a:solidFill>
                  <a:srgbClr val="0070C0"/>
                </a:solidFill>
                <a:highlight>
                  <a:srgbClr val="FFFF00"/>
                </a:highlight>
              </a:rPr>
              <a:t>Hopefully make less “maddening” </a:t>
            </a:r>
          </a:p>
        </p:txBody>
      </p:sp>
      <p:grpSp>
        <p:nvGrpSpPr>
          <p:cNvPr id="11" name="Group 10">
            <a:extLst>
              <a:ext uri="{FF2B5EF4-FFF2-40B4-BE49-F238E27FC236}">
                <a16:creationId xmlns:a16="http://schemas.microsoft.com/office/drawing/2014/main" id="{FF253FF1-A9AE-4938-99E3-B1541FF3A779}"/>
              </a:ext>
            </a:extLst>
          </p:cNvPr>
          <p:cNvGrpSpPr/>
          <p:nvPr/>
        </p:nvGrpSpPr>
        <p:grpSpPr>
          <a:xfrm>
            <a:off x="128322" y="1457124"/>
            <a:ext cx="3727050" cy="3230651"/>
            <a:chOff x="128322" y="1457124"/>
            <a:chExt cx="3727050" cy="3230651"/>
          </a:xfrm>
        </p:grpSpPr>
        <p:pic>
          <p:nvPicPr>
            <p:cNvPr id="6" name="Picture 5">
              <a:extLst>
                <a:ext uri="{FF2B5EF4-FFF2-40B4-BE49-F238E27FC236}">
                  <a16:creationId xmlns:a16="http://schemas.microsoft.com/office/drawing/2014/main" id="{DE5ED62A-8E69-4131-BA2F-1187CF9DEBC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8322" y="1457124"/>
              <a:ext cx="3727050" cy="3230651"/>
            </a:xfrm>
            <a:prstGeom prst="rect">
              <a:avLst/>
            </a:prstGeom>
          </p:spPr>
        </p:pic>
        <p:sp>
          <p:nvSpPr>
            <p:cNvPr id="9" name="TextBox 8">
              <a:extLst>
                <a:ext uri="{FF2B5EF4-FFF2-40B4-BE49-F238E27FC236}">
                  <a16:creationId xmlns:a16="http://schemas.microsoft.com/office/drawing/2014/main" id="{33E720B7-485C-4475-8D88-0D089015FD4A}"/>
                </a:ext>
              </a:extLst>
            </p:cNvPr>
            <p:cNvSpPr txBox="1"/>
            <p:nvPr/>
          </p:nvSpPr>
          <p:spPr>
            <a:xfrm>
              <a:off x="162548" y="1586526"/>
              <a:ext cx="1634913" cy="677108"/>
            </a:xfrm>
            <a:prstGeom prst="rect">
              <a:avLst/>
            </a:prstGeom>
            <a:solidFill>
              <a:srgbClr val="FFFFFF"/>
            </a:solidFill>
          </p:spPr>
          <p:txBody>
            <a:bodyPr wrap="square" rtlCol="0">
              <a:spAutoFit/>
            </a:bodyPr>
            <a:lstStyle/>
            <a:p>
              <a:pPr algn="ctr"/>
              <a:r>
                <a:rPr lang="en-US" sz="1900" b="1" dirty="0">
                  <a:solidFill>
                    <a:schemeClr val="accent2">
                      <a:lumMod val="75000"/>
                    </a:schemeClr>
                  </a:solidFill>
                </a:rPr>
                <a:t>Layers of Complexity </a:t>
              </a:r>
            </a:p>
          </p:txBody>
        </p:sp>
      </p:grpSp>
    </p:spTree>
    <p:extLst>
      <p:ext uri="{BB962C8B-B14F-4D97-AF65-F5344CB8AC3E}">
        <p14:creationId xmlns:p14="http://schemas.microsoft.com/office/powerpoint/2010/main" val="15361894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79547"/>
            <a:ext cx="10515600" cy="658678"/>
          </a:xfrm>
        </p:spPr>
        <p:txBody>
          <a:bodyPr/>
          <a:lstStyle/>
          <a:p>
            <a:r>
              <a:rPr lang="en-US" b="1" dirty="0"/>
              <a:t>Policing Usual and Customary Procedures</a:t>
            </a:r>
            <a:endParaRPr lang="en-US" sz="3200" b="1" dirty="0"/>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34224" y="2040596"/>
            <a:ext cx="11870422" cy="3714251"/>
          </a:xfrm>
        </p:spPr>
        <p:txBody>
          <a:bodyPr/>
          <a:lstStyle/>
          <a:p>
            <a:pPr>
              <a:spcBef>
                <a:spcPts val="600"/>
              </a:spcBef>
            </a:pPr>
            <a:r>
              <a:rPr lang="en-US" sz="2200" i="1" dirty="0">
                <a:solidFill>
                  <a:schemeClr val="tx1">
                    <a:lumMod val="65000"/>
                    <a:lumOff val="35000"/>
                  </a:schemeClr>
                </a:solidFill>
              </a:rPr>
              <a:t>“Unusual circumstances” </a:t>
            </a:r>
            <a:r>
              <a:rPr lang="en-US" sz="2200" dirty="0">
                <a:solidFill>
                  <a:schemeClr val="tx1">
                    <a:lumMod val="65000"/>
                    <a:lumOff val="35000"/>
                  </a:schemeClr>
                </a:solidFill>
              </a:rPr>
              <a:t>– think </a:t>
            </a:r>
            <a:r>
              <a:rPr lang="en-US" sz="2200" dirty="0">
                <a:solidFill>
                  <a:srgbClr val="FF0000"/>
                </a:solidFill>
              </a:rPr>
              <a:t>“emergency” </a:t>
            </a:r>
            <a:r>
              <a:rPr lang="en-US" sz="2200" dirty="0">
                <a:solidFill>
                  <a:schemeClr val="tx1">
                    <a:lumMod val="65000"/>
                    <a:lumOff val="35000"/>
                  </a:schemeClr>
                </a:solidFill>
              </a:rPr>
              <a:t>or </a:t>
            </a:r>
            <a:r>
              <a:rPr lang="en-US" sz="2200" dirty="0">
                <a:solidFill>
                  <a:srgbClr val="FF0000"/>
                </a:solidFill>
              </a:rPr>
              <a:t>“unexpected” </a:t>
            </a:r>
            <a:r>
              <a:rPr lang="en-US" sz="2200" dirty="0">
                <a:solidFill>
                  <a:schemeClr val="tx1">
                    <a:lumMod val="65000"/>
                    <a:lumOff val="35000"/>
                  </a:schemeClr>
                </a:solidFill>
              </a:rPr>
              <a:t>situation </a:t>
            </a:r>
          </a:p>
          <a:p>
            <a:pPr marL="0" indent="0">
              <a:spcBef>
                <a:spcPts val="600"/>
              </a:spcBef>
              <a:buNone/>
            </a:pPr>
            <a:endParaRPr lang="en-US" sz="2200" i="1"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rPr>
              <a:t>Unexpected hospitalization [admitted to a psychiatric facility].</a:t>
            </a:r>
          </a:p>
          <a:p>
            <a:pPr lvl="1">
              <a:spcBef>
                <a:spcPts val="600"/>
              </a:spcBef>
            </a:pPr>
            <a:endParaRPr lang="en-US" sz="22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rPr>
              <a:t>Employee is involved in car accident.</a:t>
            </a:r>
          </a:p>
          <a:p>
            <a:pPr lvl="1">
              <a:spcBef>
                <a:spcPts val="600"/>
              </a:spcBef>
            </a:pPr>
            <a:endParaRPr lang="en-US" sz="22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rPr>
              <a:t>Medical emergency [bipolar medications cause employee to oversleep].</a:t>
            </a:r>
          </a:p>
          <a:p>
            <a:pPr lvl="1">
              <a:spcBef>
                <a:spcPts val="600"/>
              </a:spcBef>
            </a:pPr>
            <a:endParaRPr lang="en-US" sz="22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rPr>
              <a:t>Natural disaster.</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20</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309931080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44987"/>
            <a:ext cx="10515600" cy="590530"/>
          </a:xfrm>
        </p:spPr>
        <p:txBody>
          <a:bodyPr/>
          <a:lstStyle/>
          <a:p>
            <a:r>
              <a:rPr lang="en-US" b="1" dirty="0"/>
              <a:t>Policing Usual and Customary Procedures</a:t>
            </a:r>
            <a:endParaRPr lang="en-US" sz="3200" b="1" dirty="0"/>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83890" y="1903328"/>
            <a:ext cx="12010135" cy="3901853"/>
          </a:xfrm>
        </p:spPr>
        <p:txBody>
          <a:bodyPr/>
          <a:lstStyle/>
          <a:p>
            <a:pPr>
              <a:spcBef>
                <a:spcPts val="600"/>
              </a:spcBef>
            </a:pPr>
            <a:r>
              <a:rPr lang="en-US" sz="2200" dirty="0">
                <a:solidFill>
                  <a:schemeClr val="tx1">
                    <a:lumMod val="65000"/>
                    <a:lumOff val="35000"/>
                  </a:schemeClr>
                </a:solidFill>
              </a:rPr>
              <a:t>Regulations - Timing and Default Content for Requesting Leave - </a:t>
            </a:r>
            <a:r>
              <a:rPr lang="en-US" sz="2200" u="sng" dirty="0">
                <a:solidFill>
                  <a:schemeClr val="tx1">
                    <a:lumMod val="65000"/>
                    <a:lumOff val="35000"/>
                  </a:schemeClr>
                </a:solidFill>
              </a:rPr>
              <a:t>Foreseeable </a:t>
            </a:r>
          </a:p>
          <a:p>
            <a:pPr marL="0" indent="0">
              <a:spcBef>
                <a:spcPts val="600"/>
              </a:spcBef>
              <a:buNone/>
            </a:pPr>
            <a:endParaRPr lang="en-US" sz="2200" u="sng" dirty="0">
              <a:solidFill>
                <a:schemeClr val="tx1">
                  <a:lumMod val="65000"/>
                  <a:lumOff val="35000"/>
                </a:schemeClr>
              </a:solidFill>
            </a:endParaRPr>
          </a:p>
          <a:p>
            <a:pPr marL="891540" lvl="1" indent="-342900">
              <a:spcBef>
                <a:spcPts val="600"/>
              </a:spcBef>
              <a:buFont typeface="Arial" panose="020B0604020202020204" pitchFamily="34" charset="0"/>
              <a:buChar char="•"/>
            </a:pPr>
            <a:r>
              <a:rPr lang="en-US" sz="2200" dirty="0">
                <a:solidFill>
                  <a:schemeClr val="tx1">
                    <a:lumMod val="65000"/>
                    <a:lumOff val="35000"/>
                  </a:schemeClr>
                </a:solidFill>
              </a:rPr>
              <a:t>At least 30 days advance notice before FMLA leave is to begin. </a:t>
            </a:r>
          </a:p>
          <a:p>
            <a:pPr lvl="1">
              <a:spcBef>
                <a:spcPts val="600"/>
              </a:spcBef>
            </a:pPr>
            <a:endParaRPr lang="en-US" sz="2200" dirty="0">
              <a:solidFill>
                <a:schemeClr val="tx1">
                  <a:lumMod val="65000"/>
                  <a:lumOff val="35000"/>
                </a:schemeClr>
              </a:solidFill>
            </a:endParaRPr>
          </a:p>
          <a:p>
            <a:pPr marL="891540" lvl="1" indent="-342900">
              <a:spcBef>
                <a:spcPts val="600"/>
              </a:spcBef>
              <a:buFont typeface="Arial" panose="020B0604020202020204" pitchFamily="34" charset="0"/>
              <a:buChar char="•"/>
            </a:pPr>
            <a:r>
              <a:rPr lang="en-US" sz="2200" u="sng" dirty="0">
                <a:solidFill>
                  <a:schemeClr val="tx1">
                    <a:lumMod val="65000"/>
                    <a:lumOff val="35000"/>
                  </a:schemeClr>
                </a:solidFill>
              </a:rPr>
              <a:t>If 30 days is not practicable</a:t>
            </a:r>
            <a:r>
              <a:rPr lang="en-US" sz="2200" dirty="0">
                <a:solidFill>
                  <a:schemeClr val="tx1">
                    <a:lumMod val="65000"/>
                    <a:lumOff val="35000"/>
                  </a:schemeClr>
                </a:solidFill>
              </a:rPr>
              <a:t> [e.g., because of a lack of knowledge of approximately when leave will be required to begin, a change in circumstances], notice must be given </a:t>
            </a:r>
            <a:r>
              <a:rPr lang="en-US" sz="2200" u="sng" dirty="0">
                <a:solidFill>
                  <a:schemeClr val="tx1">
                    <a:lumMod val="65000"/>
                    <a:lumOff val="35000"/>
                  </a:schemeClr>
                </a:solidFill>
              </a:rPr>
              <a:t>as soon as practicable</a:t>
            </a:r>
            <a:r>
              <a:rPr lang="en-US" sz="2200" dirty="0">
                <a:solidFill>
                  <a:schemeClr val="tx1">
                    <a:lumMod val="65000"/>
                    <a:lumOff val="35000"/>
                  </a:schemeClr>
                </a:solidFill>
              </a:rPr>
              <a:t> [</a:t>
            </a:r>
            <a:r>
              <a:rPr lang="en-US" sz="2200" dirty="0">
                <a:solidFill>
                  <a:srgbClr val="FF0000"/>
                </a:solidFill>
              </a:rPr>
              <a:t>same day </a:t>
            </a:r>
            <a:r>
              <a:rPr lang="en-US" sz="2200" dirty="0">
                <a:solidFill>
                  <a:schemeClr val="tx1">
                    <a:lumMod val="65000"/>
                    <a:lumOff val="35000"/>
                  </a:schemeClr>
                </a:solidFill>
              </a:rPr>
              <a:t>employee becomes aware of need for leave, </a:t>
            </a:r>
            <a:r>
              <a:rPr lang="en-US" sz="2200" dirty="0">
                <a:solidFill>
                  <a:srgbClr val="FF0000"/>
                </a:solidFill>
              </a:rPr>
              <a:t>or next business day</a:t>
            </a:r>
            <a:r>
              <a:rPr lang="en-US" sz="2200" dirty="0">
                <a:solidFill>
                  <a:schemeClr val="tx1">
                    <a:lumMod val="65000"/>
                    <a:lumOff val="35000"/>
                  </a:schemeClr>
                </a:solidFill>
              </a:rPr>
              <a:t>].</a:t>
            </a:r>
          </a:p>
          <a:p>
            <a:pPr lvl="1">
              <a:spcBef>
                <a:spcPts val="600"/>
              </a:spcBef>
            </a:pPr>
            <a:endParaRPr lang="en-US" sz="2200" dirty="0">
              <a:solidFill>
                <a:schemeClr val="tx1">
                  <a:lumMod val="65000"/>
                  <a:lumOff val="35000"/>
                </a:schemeClr>
              </a:solidFill>
            </a:endParaRPr>
          </a:p>
          <a:p>
            <a:pPr marL="891540" lvl="1" indent="-342900">
              <a:spcBef>
                <a:spcPts val="600"/>
              </a:spcBef>
              <a:buFont typeface="Arial" panose="020B0604020202020204" pitchFamily="34" charset="0"/>
              <a:buChar char="•"/>
            </a:pPr>
            <a:r>
              <a:rPr lang="en-US" sz="2200" dirty="0">
                <a:solidFill>
                  <a:schemeClr val="tx1">
                    <a:lumMod val="65000"/>
                    <a:lumOff val="35000"/>
                  </a:schemeClr>
                </a:solidFill>
              </a:rPr>
              <a:t>At least verbal notice (circumstances, anticipated timing, anticipated duration).</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21</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2459667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086374"/>
            <a:ext cx="10515600" cy="527612"/>
          </a:xfrm>
        </p:spPr>
        <p:txBody>
          <a:bodyPr/>
          <a:lstStyle/>
          <a:p>
            <a:r>
              <a:rPr lang="en-US" b="1" dirty="0"/>
              <a:t>Policing Usual and Customary Procedures</a:t>
            </a:r>
            <a:endParaRPr lang="en-US" sz="3200" b="1" dirty="0"/>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0" y="1973655"/>
            <a:ext cx="12192000" cy="3797971"/>
          </a:xfrm>
        </p:spPr>
        <p:txBody>
          <a:bodyPr/>
          <a:lstStyle/>
          <a:p>
            <a:pPr>
              <a:spcBef>
                <a:spcPts val="600"/>
              </a:spcBef>
            </a:pPr>
            <a:r>
              <a:rPr lang="en-US" dirty="0">
                <a:solidFill>
                  <a:schemeClr val="tx1">
                    <a:lumMod val="65000"/>
                    <a:lumOff val="35000"/>
                  </a:schemeClr>
                </a:solidFill>
              </a:rPr>
              <a:t>Regulations - Timing and Default Content for Requesting Leave - </a:t>
            </a:r>
            <a:r>
              <a:rPr lang="en-US" u="sng" dirty="0">
                <a:solidFill>
                  <a:schemeClr val="tx1">
                    <a:lumMod val="65000"/>
                    <a:lumOff val="35000"/>
                  </a:schemeClr>
                </a:solidFill>
              </a:rPr>
              <a:t>Unforeseeable</a:t>
            </a:r>
            <a:r>
              <a:rPr lang="en-US" dirty="0">
                <a:solidFill>
                  <a:schemeClr val="tx1">
                    <a:lumMod val="65000"/>
                    <a:lumOff val="35000"/>
                  </a:schemeClr>
                </a:solidFill>
              </a:rPr>
              <a:t> </a:t>
            </a:r>
          </a:p>
          <a:p>
            <a:pPr marL="0" indent="0">
              <a:spcBef>
                <a:spcPts val="600"/>
              </a:spcBef>
              <a:buNone/>
            </a:pPr>
            <a:endParaRPr lang="en-US" sz="1950" dirty="0">
              <a:solidFill>
                <a:schemeClr val="tx1">
                  <a:lumMod val="65000"/>
                  <a:lumOff val="35000"/>
                </a:schemeClr>
              </a:solidFill>
            </a:endParaRPr>
          </a:p>
          <a:p>
            <a:pPr marL="891540" lvl="1" indent="-342900">
              <a:spcBef>
                <a:spcPts val="600"/>
              </a:spcBef>
              <a:buFont typeface="Arial" panose="020B0604020202020204" pitchFamily="34" charset="0"/>
              <a:buChar char="•"/>
            </a:pPr>
            <a:r>
              <a:rPr lang="en-US" sz="2000" dirty="0">
                <a:solidFill>
                  <a:schemeClr val="tx1">
                    <a:lumMod val="65000"/>
                    <a:lumOff val="35000"/>
                  </a:schemeClr>
                </a:solidFill>
              </a:rPr>
              <a:t>Employee must provide notice to the employer as </a:t>
            </a:r>
            <a:r>
              <a:rPr lang="en-US" sz="2000" i="1" u="sng" dirty="0">
                <a:solidFill>
                  <a:schemeClr val="tx1">
                    <a:lumMod val="65000"/>
                    <a:lumOff val="35000"/>
                  </a:schemeClr>
                </a:solidFill>
              </a:rPr>
              <a:t>soon as practicable</a:t>
            </a:r>
            <a:r>
              <a:rPr lang="en-US" sz="2000" dirty="0">
                <a:solidFill>
                  <a:schemeClr val="tx1">
                    <a:lumMod val="65000"/>
                    <a:lumOff val="35000"/>
                  </a:schemeClr>
                </a:solidFill>
              </a:rPr>
              <a:t> under the facts and circumstances of the particular case.</a:t>
            </a:r>
          </a:p>
          <a:p>
            <a:pPr lvl="1">
              <a:spcBef>
                <a:spcPts val="600"/>
              </a:spcBef>
            </a:pPr>
            <a:endParaRPr lang="en-US" sz="2000" dirty="0">
              <a:solidFill>
                <a:schemeClr val="tx1">
                  <a:lumMod val="65000"/>
                  <a:lumOff val="35000"/>
                </a:schemeClr>
              </a:solidFill>
            </a:endParaRPr>
          </a:p>
          <a:p>
            <a:pPr marL="891540" lvl="1" indent="-342900">
              <a:spcBef>
                <a:spcPts val="600"/>
              </a:spcBef>
              <a:buFont typeface="Arial" panose="020B0604020202020204" pitchFamily="34" charset="0"/>
              <a:buChar char="•"/>
            </a:pPr>
            <a:r>
              <a:rPr lang="en-US" sz="2000" u="sng" dirty="0">
                <a:solidFill>
                  <a:schemeClr val="tx1">
                    <a:lumMod val="65000"/>
                    <a:lumOff val="35000"/>
                  </a:schemeClr>
                </a:solidFill>
              </a:rPr>
              <a:t>DOL instructs</a:t>
            </a:r>
            <a:r>
              <a:rPr lang="en-US" sz="2000" dirty="0">
                <a:solidFill>
                  <a:schemeClr val="tx1">
                    <a:lumMod val="65000"/>
                    <a:lumOff val="35000"/>
                  </a:schemeClr>
                </a:solidFill>
              </a:rPr>
              <a:t>: Generally should be practicable within the time prescribed by the employer’s usual and customary notice requirements applicable to such leave.</a:t>
            </a:r>
          </a:p>
          <a:p>
            <a:pPr lvl="1">
              <a:spcBef>
                <a:spcPts val="600"/>
              </a:spcBef>
            </a:pPr>
            <a:endParaRPr lang="en-US" sz="2000" dirty="0">
              <a:solidFill>
                <a:schemeClr val="tx1">
                  <a:lumMod val="65000"/>
                  <a:lumOff val="35000"/>
                </a:schemeClr>
              </a:solidFill>
            </a:endParaRPr>
          </a:p>
          <a:p>
            <a:pPr marL="891540" lvl="1" indent="-342900">
              <a:spcBef>
                <a:spcPts val="600"/>
              </a:spcBef>
              <a:buFont typeface="Arial" panose="020B0604020202020204" pitchFamily="34" charset="0"/>
              <a:buChar char="•"/>
            </a:pPr>
            <a:r>
              <a:rPr lang="en-US" sz="2000" dirty="0">
                <a:solidFill>
                  <a:schemeClr val="tx1">
                    <a:lumMod val="65000"/>
                    <a:lumOff val="35000"/>
                  </a:schemeClr>
                </a:solidFill>
              </a:rPr>
              <a:t>Verbal (circumstances); </a:t>
            </a:r>
            <a:r>
              <a:rPr lang="en-US" sz="2000" dirty="0">
                <a:solidFill>
                  <a:srgbClr val="FF0000"/>
                </a:solidFill>
              </a:rPr>
              <a:t>spokesperson</a:t>
            </a:r>
            <a:r>
              <a:rPr lang="en-US" sz="2000" dirty="0">
                <a:solidFill>
                  <a:schemeClr val="tx1">
                    <a:lumMod val="65000"/>
                    <a:lumOff val="35000"/>
                  </a:schemeClr>
                </a:solidFill>
              </a:rPr>
              <a:t> may provide notice (e.g., spouse, adult family member).</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22</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40740108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12634"/>
            <a:ext cx="10515600" cy="447134"/>
          </a:xfrm>
        </p:spPr>
        <p:txBody>
          <a:bodyPr/>
          <a:lstStyle/>
          <a:p>
            <a:r>
              <a:rPr lang="en-US" b="1" dirty="0"/>
              <a:t>Policing Usual and Customary Procedures</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48985" y="1676837"/>
            <a:ext cx="12094025" cy="363854"/>
          </a:xfrm>
        </p:spPr>
        <p:txBody>
          <a:bodyPr/>
          <a:lstStyle/>
          <a:p>
            <a:pPr marL="0" indent="0" algn="ctr">
              <a:buNone/>
            </a:pPr>
            <a:r>
              <a:rPr lang="en-US" sz="1800" dirty="0">
                <a:solidFill>
                  <a:srgbClr val="FF0000"/>
                </a:solidFill>
              </a:rPr>
              <a:t>If Employer Has Policy </a:t>
            </a:r>
            <a:r>
              <a:rPr lang="en-US" sz="1800" dirty="0">
                <a:solidFill>
                  <a:schemeClr val="tx1">
                    <a:lumMod val="65000"/>
                    <a:lumOff val="35000"/>
                  </a:schemeClr>
                </a:solidFill>
              </a:rPr>
              <a:t>– </a:t>
            </a:r>
            <a:r>
              <a:rPr lang="en-US" sz="1800" i="1" dirty="0">
                <a:solidFill>
                  <a:schemeClr val="tx1">
                    <a:lumMod val="65000"/>
                    <a:lumOff val="35000"/>
                  </a:schemeClr>
                </a:solidFill>
              </a:rPr>
              <a:t>Absent Unusual Circumstances (revert to default timing/content):</a:t>
            </a:r>
            <a:endParaRPr lang="en-US" sz="2000" dirty="0">
              <a:solidFill>
                <a:schemeClr val="tx1">
                  <a:lumMod val="65000"/>
                  <a:lumOff val="35000"/>
                </a:schemeClr>
              </a:solidFill>
            </a:endParaRPr>
          </a:p>
          <a:p>
            <a:pPr marL="0" indent="0">
              <a:buNone/>
            </a:pPr>
            <a:endParaRPr lang="en-US" dirty="0"/>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23</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
        <p:nvSpPr>
          <p:cNvPr id="6" name="TextBox 5">
            <a:extLst>
              <a:ext uri="{FF2B5EF4-FFF2-40B4-BE49-F238E27FC236}">
                <a16:creationId xmlns:a16="http://schemas.microsoft.com/office/drawing/2014/main" id="{FACFD100-DDF5-4598-A3B4-1461AB9D8376}"/>
              </a:ext>
            </a:extLst>
          </p:cNvPr>
          <p:cNvSpPr txBox="1"/>
          <p:nvPr/>
        </p:nvSpPr>
        <p:spPr>
          <a:xfrm>
            <a:off x="627719" y="2905949"/>
            <a:ext cx="5592661" cy="2800767"/>
          </a:xfrm>
          <a:prstGeom prst="rect">
            <a:avLst/>
          </a:prstGeom>
          <a:solidFill>
            <a:srgbClr val="FFFFFF"/>
          </a:solidFill>
        </p:spPr>
        <p:txBody>
          <a:bodyPr wrap="square" rtlCol="0">
            <a:spAutoFit/>
          </a:bodyPr>
          <a:lstStyle/>
          <a:p>
            <a:r>
              <a:rPr lang="en-US" sz="2200" b="1" u="sng" dirty="0">
                <a:solidFill>
                  <a:schemeClr val="tx1">
                    <a:lumMod val="65000"/>
                    <a:lumOff val="35000"/>
                  </a:schemeClr>
                </a:solidFill>
                <a:latin typeface="Futura Lt BT" panose="020B0402020204020303"/>
              </a:rPr>
              <a:t>Foreseeable</a:t>
            </a:r>
            <a:endParaRPr lang="en-US" sz="2200" b="1" i="1" u="sng" dirty="0">
              <a:solidFill>
                <a:schemeClr val="tx1">
                  <a:lumMod val="65000"/>
                  <a:lumOff val="35000"/>
                </a:schemeClr>
              </a:solidFill>
              <a:latin typeface="Futura Lt BT" panose="020B0402020204020303"/>
            </a:endParaRPr>
          </a:p>
          <a:p>
            <a:pPr marL="342900" indent="-342900">
              <a:buFont typeface="Arial" panose="020B0604020202020204" pitchFamily="34" charset="0"/>
              <a:buChar char="•"/>
            </a:pPr>
            <a:r>
              <a:rPr lang="en-US" sz="2200" u="sng" dirty="0">
                <a:solidFill>
                  <a:schemeClr val="tx1">
                    <a:lumMod val="65000"/>
                    <a:lumOff val="35000"/>
                  </a:schemeClr>
                </a:solidFill>
                <a:highlight>
                  <a:srgbClr val="FFFF00"/>
                </a:highlight>
                <a:latin typeface="Futura Lt BT" panose="020B0402020204020303"/>
              </a:rPr>
              <a:t>Written</a:t>
            </a:r>
            <a:r>
              <a:rPr lang="en-US" sz="2200" dirty="0">
                <a:solidFill>
                  <a:schemeClr val="tx1">
                    <a:lumMod val="65000"/>
                    <a:lumOff val="35000"/>
                  </a:schemeClr>
                </a:solidFill>
                <a:highlight>
                  <a:srgbClr val="FFFF00"/>
                </a:highlight>
                <a:latin typeface="Futura Lt BT" panose="020B0402020204020303"/>
              </a:rPr>
              <a:t> request</a:t>
            </a:r>
            <a:r>
              <a:rPr lang="en-US" sz="2200" dirty="0">
                <a:solidFill>
                  <a:schemeClr val="tx1">
                    <a:lumMod val="65000"/>
                    <a:lumOff val="35000"/>
                  </a:schemeClr>
                </a:solidFill>
                <a:latin typeface="Futura Lt BT" panose="020B0402020204020303"/>
              </a:rPr>
              <a:t>;</a:t>
            </a:r>
          </a:p>
          <a:p>
            <a:pPr marL="342900" indent="-342900">
              <a:buFont typeface="Arial" panose="020B0604020202020204" pitchFamily="34" charset="0"/>
              <a:buChar char="•"/>
            </a:pPr>
            <a:r>
              <a:rPr lang="en-US" sz="2200" dirty="0">
                <a:solidFill>
                  <a:schemeClr val="tx1">
                    <a:lumMod val="65000"/>
                    <a:lumOff val="35000"/>
                  </a:schemeClr>
                </a:solidFill>
                <a:latin typeface="Futura Lt BT" panose="020B0402020204020303"/>
              </a:rPr>
              <a:t>Tracks regulatory timing requirements;</a:t>
            </a:r>
          </a:p>
          <a:p>
            <a:pPr marL="342900" indent="-342900">
              <a:buFont typeface="Arial" panose="020B0604020202020204" pitchFamily="34" charset="0"/>
              <a:buChar char="•"/>
            </a:pPr>
            <a:r>
              <a:rPr lang="en-US" sz="2200" dirty="0">
                <a:solidFill>
                  <a:schemeClr val="tx1">
                    <a:lumMod val="65000"/>
                    <a:lumOff val="35000"/>
                  </a:schemeClr>
                </a:solidFill>
                <a:latin typeface="Futura Lt BT" panose="020B0402020204020303"/>
              </a:rPr>
              <a:t>Reasons for leave;</a:t>
            </a:r>
          </a:p>
          <a:p>
            <a:pPr marL="342900" indent="-342900">
              <a:buFont typeface="Arial" panose="020B0604020202020204" pitchFamily="34" charset="0"/>
              <a:buChar char="•"/>
            </a:pPr>
            <a:r>
              <a:rPr lang="en-US" sz="2200" dirty="0">
                <a:solidFill>
                  <a:schemeClr val="tx1">
                    <a:lumMod val="65000"/>
                    <a:lumOff val="35000"/>
                  </a:schemeClr>
                </a:solidFill>
                <a:latin typeface="Futura Lt BT" panose="020B0402020204020303"/>
              </a:rPr>
              <a:t>Anticipated start date, anticipated duration;</a:t>
            </a:r>
          </a:p>
          <a:p>
            <a:pPr marL="342900" indent="-342900">
              <a:buFont typeface="Arial" panose="020B0604020202020204" pitchFamily="34" charset="0"/>
              <a:buChar char="•"/>
            </a:pPr>
            <a:r>
              <a:rPr lang="en-US" sz="2200" dirty="0">
                <a:solidFill>
                  <a:schemeClr val="tx1">
                    <a:lumMod val="65000"/>
                    <a:lumOff val="35000"/>
                  </a:schemeClr>
                </a:solidFill>
                <a:highlight>
                  <a:srgbClr val="FFFF00"/>
                </a:highlight>
                <a:latin typeface="Futura Lt BT" panose="020B0402020204020303"/>
              </a:rPr>
              <a:t>Contact specific individual(s)</a:t>
            </a:r>
            <a:r>
              <a:rPr lang="en-US" sz="2200" dirty="0">
                <a:solidFill>
                  <a:schemeClr val="tx1">
                    <a:lumMod val="65000"/>
                    <a:lumOff val="35000"/>
                  </a:schemeClr>
                </a:solidFill>
                <a:latin typeface="Futura Lt BT" panose="020B0402020204020303"/>
              </a:rPr>
              <a:t>.</a:t>
            </a:r>
          </a:p>
        </p:txBody>
      </p:sp>
      <p:sp>
        <p:nvSpPr>
          <p:cNvPr id="7" name="TextBox 6">
            <a:extLst>
              <a:ext uri="{FF2B5EF4-FFF2-40B4-BE49-F238E27FC236}">
                <a16:creationId xmlns:a16="http://schemas.microsoft.com/office/drawing/2014/main" id="{92D2D380-92E9-4C12-B808-CFE3E76937D4}"/>
              </a:ext>
            </a:extLst>
          </p:cNvPr>
          <p:cNvSpPr txBox="1"/>
          <p:nvPr/>
        </p:nvSpPr>
        <p:spPr>
          <a:xfrm>
            <a:off x="6577593" y="2814458"/>
            <a:ext cx="4870115" cy="2800767"/>
          </a:xfrm>
          <a:prstGeom prst="rect">
            <a:avLst/>
          </a:prstGeom>
          <a:solidFill>
            <a:srgbClr val="FFFFFF"/>
          </a:solidFill>
        </p:spPr>
        <p:txBody>
          <a:bodyPr wrap="square" rtlCol="0">
            <a:spAutoFit/>
          </a:bodyPr>
          <a:lstStyle/>
          <a:p>
            <a:r>
              <a:rPr lang="en-US" sz="2200" b="1" u="sng" dirty="0">
                <a:solidFill>
                  <a:schemeClr val="tx1">
                    <a:lumMod val="65000"/>
                    <a:lumOff val="35000"/>
                  </a:schemeClr>
                </a:solidFill>
                <a:latin typeface="Futura Lt BT" panose="020B0402020204020303"/>
              </a:rPr>
              <a:t>Unforeseeable</a:t>
            </a:r>
            <a:endParaRPr lang="en-US" sz="2200" b="1" i="1" u="sng" dirty="0">
              <a:solidFill>
                <a:schemeClr val="tx1">
                  <a:lumMod val="65000"/>
                  <a:lumOff val="35000"/>
                </a:schemeClr>
              </a:solidFill>
              <a:latin typeface="Futura Lt BT" panose="020B0402020204020303"/>
            </a:endParaRPr>
          </a:p>
          <a:p>
            <a:pPr marL="342900" indent="-342900">
              <a:buFont typeface="Arial" panose="020B0604020202020204" pitchFamily="34" charset="0"/>
              <a:buChar char="•"/>
            </a:pPr>
            <a:r>
              <a:rPr lang="en-US" sz="2200" dirty="0">
                <a:solidFill>
                  <a:schemeClr val="tx1">
                    <a:lumMod val="65000"/>
                    <a:lumOff val="35000"/>
                  </a:schemeClr>
                </a:solidFill>
                <a:highlight>
                  <a:srgbClr val="FFFF00"/>
                </a:highlight>
                <a:latin typeface="Futura Lt BT" panose="020B0402020204020303"/>
              </a:rPr>
              <a:t>Contact specific individual(s)</a:t>
            </a:r>
            <a:r>
              <a:rPr lang="en-US" sz="2200" dirty="0">
                <a:solidFill>
                  <a:schemeClr val="tx1">
                    <a:lumMod val="65000"/>
                    <a:lumOff val="35000"/>
                  </a:schemeClr>
                </a:solidFill>
                <a:latin typeface="Futura Lt BT" panose="020B0402020204020303"/>
              </a:rPr>
              <a:t>;</a:t>
            </a:r>
          </a:p>
          <a:p>
            <a:pPr marL="342900" indent="-342900">
              <a:buFont typeface="Arial" panose="020B0604020202020204" pitchFamily="34" charset="0"/>
              <a:buChar char="•"/>
            </a:pPr>
            <a:r>
              <a:rPr lang="en-US" sz="2200" dirty="0">
                <a:solidFill>
                  <a:schemeClr val="tx1">
                    <a:lumMod val="65000"/>
                    <a:lumOff val="35000"/>
                  </a:schemeClr>
                </a:solidFill>
                <a:highlight>
                  <a:srgbClr val="FFFF00"/>
                </a:highlight>
                <a:latin typeface="Futura Lt BT" panose="020B0402020204020303"/>
              </a:rPr>
              <a:t>Call a designated telephone number</a:t>
            </a:r>
            <a:r>
              <a:rPr lang="en-US" sz="2200" dirty="0">
                <a:solidFill>
                  <a:schemeClr val="tx1">
                    <a:lumMod val="65000"/>
                    <a:lumOff val="35000"/>
                  </a:schemeClr>
                </a:solidFill>
                <a:latin typeface="Futura Lt BT" panose="020B0402020204020303"/>
              </a:rPr>
              <a:t>;</a:t>
            </a:r>
          </a:p>
          <a:p>
            <a:pPr marL="342900" indent="-342900">
              <a:buFont typeface="Arial" panose="020B0604020202020204" pitchFamily="34" charset="0"/>
              <a:buChar char="•"/>
            </a:pPr>
            <a:r>
              <a:rPr lang="en-US" sz="2200" dirty="0">
                <a:solidFill>
                  <a:schemeClr val="tx1">
                    <a:lumMod val="65000"/>
                    <a:lumOff val="35000"/>
                  </a:schemeClr>
                </a:solidFill>
                <a:latin typeface="Futura Lt BT" panose="020B0402020204020303"/>
              </a:rPr>
              <a:t>Tracks regulatory timing requirements.</a:t>
            </a:r>
          </a:p>
          <a:p>
            <a:endParaRPr lang="en-US" sz="2200" dirty="0">
              <a:latin typeface="Futura Lt BT" panose="020B0402020204020303"/>
            </a:endParaRPr>
          </a:p>
          <a:p>
            <a:endParaRPr lang="en-US" sz="2200" dirty="0">
              <a:latin typeface="Futura Lt BT" panose="020B0402020204020303"/>
            </a:endParaRPr>
          </a:p>
        </p:txBody>
      </p:sp>
      <p:sp>
        <p:nvSpPr>
          <p:cNvPr id="9" name="TextBox 8">
            <a:extLst>
              <a:ext uri="{FF2B5EF4-FFF2-40B4-BE49-F238E27FC236}">
                <a16:creationId xmlns:a16="http://schemas.microsoft.com/office/drawing/2014/main" id="{E6C1DF02-DD78-48B9-B3BC-9660E1788890}"/>
              </a:ext>
            </a:extLst>
          </p:cNvPr>
          <p:cNvSpPr txBox="1"/>
          <p:nvPr/>
        </p:nvSpPr>
        <p:spPr>
          <a:xfrm>
            <a:off x="3951137" y="2028642"/>
            <a:ext cx="3988064" cy="830997"/>
          </a:xfrm>
          <a:prstGeom prst="rect">
            <a:avLst/>
          </a:prstGeom>
          <a:solidFill>
            <a:srgbClr val="FFFFFF"/>
          </a:solidFill>
          <a:ln>
            <a:solidFill>
              <a:srgbClr val="FF0000"/>
            </a:solidFill>
          </a:ln>
          <a:effectLst>
            <a:glow rad="63500">
              <a:schemeClr val="accent2">
                <a:satMod val="175000"/>
                <a:alpha val="40000"/>
              </a:schemeClr>
            </a:glow>
          </a:effectLst>
        </p:spPr>
        <p:txBody>
          <a:bodyPr wrap="square" rtlCol="0">
            <a:spAutoFit/>
          </a:bodyPr>
          <a:lstStyle/>
          <a:p>
            <a:pPr algn="ctr"/>
            <a:r>
              <a:rPr lang="en-US" sz="2400" b="1" dirty="0">
                <a:solidFill>
                  <a:srgbClr val="FF0000"/>
                </a:solidFill>
              </a:rPr>
              <a:t>Administrative Ease and Accountability</a:t>
            </a:r>
          </a:p>
        </p:txBody>
      </p:sp>
    </p:spTree>
    <p:extLst>
      <p:ext uri="{BB962C8B-B14F-4D97-AF65-F5344CB8AC3E}">
        <p14:creationId xmlns:p14="http://schemas.microsoft.com/office/powerpoint/2010/main" val="36402598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100668" y="1215168"/>
            <a:ext cx="11993357" cy="436039"/>
          </a:xfrm>
        </p:spPr>
        <p:txBody>
          <a:bodyPr/>
          <a:lstStyle/>
          <a:p>
            <a:r>
              <a:rPr lang="en-US" sz="2800" b="1" dirty="0"/>
              <a:t>Foreseeable vs Unforeseeable – How It Impacts </a:t>
            </a:r>
            <a:r>
              <a:rPr lang="en-US" sz="2800" b="1" u="sng" dirty="0"/>
              <a:t>Enforcement</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00668" y="1889199"/>
            <a:ext cx="11993357" cy="3832091"/>
          </a:xfrm>
        </p:spPr>
        <p:txBody>
          <a:bodyPr/>
          <a:lstStyle/>
          <a:p>
            <a:pPr>
              <a:spcBef>
                <a:spcPts val="600"/>
              </a:spcBef>
            </a:pPr>
            <a:r>
              <a:rPr lang="en-US" sz="2200" u="sng" dirty="0">
                <a:solidFill>
                  <a:schemeClr val="tx1">
                    <a:lumMod val="65000"/>
                    <a:lumOff val="35000"/>
                  </a:schemeClr>
                </a:solidFill>
              </a:rPr>
              <a:t>Gienapp v. Harbor Crest (7th Cir.)</a:t>
            </a:r>
            <a:endParaRPr lang="en-US" sz="2200" i="1"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200" dirty="0">
                <a:solidFill>
                  <a:schemeClr val="tx1">
                    <a:lumMod val="65000"/>
                    <a:lumOff val="35000"/>
                  </a:schemeClr>
                </a:solidFill>
              </a:rPr>
              <a:t>In </a:t>
            </a:r>
            <a:r>
              <a:rPr lang="en-US" sz="2200" dirty="0">
                <a:solidFill>
                  <a:srgbClr val="FF0000"/>
                </a:solidFill>
              </a:rPr>
              <a:t>January</a:t>
            </a:r>
            <a:r>
              <a:rPr lang="en-US" sz="2200" dirty="0">
                <a:solidFill>
                  <a:schemeClr val="tx1">
                    <a:lumMod val="65000"/>
                    <a:lumOff val="35000"/>
                  </a:schemeClr>
                </a:solidFill>
              </a:rPr>
              <a:t>, Employee told management she needed time off to care for daughter with cancer, and FMLA leave was granted.</a:t>
            </a:r>
          </a:p>
          <a:p>
            <a:pPr marL="457200" lvl="1">
              <a:spcBef>
                <a:spcPts val="600"/>
              </a:spcBef>
            </a:pPr>
            <a:endParaRPr lang="en-US" sz="2200"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200" dirty="0">
                <a:solidFill>
                  <a:schemeClr val="tx1">
                    <a:lumMod val="65000"/>
                    <a:lumOff val="35000"/>
                  </a:schemeClr>
                </a:solidFill>
              </a:rPr>
              <a:t>While on leave, employee returned company’s FMLA form, leaving blank the question about anticipated duration of FMLA leave.</a:t>
            </a:r>
          </a:p>
          <a:p>
            <a:pPr marL="457200" lvl="1">
              <a:spcBef>
                <a:spcPts val="600"/>
              </a:spcBef>
            </a:pPr>
            <a:endParaRPr lang="en-US" sz="2200"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200" dirty="0">
                <a:solidFill>
                  <a:schemeClr val="tx1">
                    <a:lumMod val="65000"/>
                    <a:lumOff val="35000"/>
                  </a:schemeClr>
                </a:solidFill>
              </a:rPr>
              <a:t>In </a:t>
            </a:r>
            <a:r>
              <a:rPr lang="en-US" sz="2200" dirty="0">
                <a:solidFill>
                  <a:srgbClr val="FF0000"/>
                </a:solidFill>
              </a:rPr>
              <a:t>January</a:t>
            </a:r>
            <a:r>
              <a:rPr lang="en-US" sz="2200" dirty="0">
                <a:solidFill>
                  <a:schemeClr val="tx1">
                    <a:lumMod val="65000"/>
                    <a:lumOff val="35000"/>
                  </a:schemeClr>
                </a:solidFill>
              </a:rPr>
              <a:t>, doctor issued statement—daughter would need assistance following her recovery from treatment </a:t>
            </a:r>
            <a:r>
              <a:rPr lang="en-US" sz="2200" dirty="0">
                <a:solidFill>
                  <a:srgbClr val="FF0000"/>
                </a:solidFill>
              </a:rPr>
              <a:t>at least through July</a:t>
            </a:r>
            <a:r>
              <a:rPr lang="en-US" sz="2200" dirty="0">
                <a:solidFill>
                  <a:schemeClr val="tx1">
                    <a:lumMod val="65000"/>
                    <a:lumOff val="35000"/>
                  </a:schemeClr>
                </a:solidFill>
              </a:rPr>
              <a:t>, but employee’s 12 weeks of FMLA leave would be exhausted </a:t>
            </a:r>
            <a:r>
              <a:rPr lang="en-US" sz="2200" dirty="0">
                <a:solidFill>
                  <a:srgbClr val="FF0000"/>
                </a:solidFill>
              </a:rPr>
              <a:t>at the end of March</a:t>
            </a:r>
            <a:r>
              <a:rPr lang="en-US" sz="2200" dirty="0">
                <a:solidFill>
                  <a:schemeClr val="tx1">
                    <a:lumMod val="65000"/>
                    <a:lumOff val="35000"/>
                  </a:schemeClr>
                </a:solidFill>
              </a:rPr>
              <a:t>.</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24</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39197886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609015" y="1215168"/>
            <a:ext cx="10973970" cy="436039"/>
          </a:xfrm>
        </p:spPr>
        <p:txBody>
          <a:bodyPr/>
          <a:lstStyle/>
          <a:p>
            <a:r>
              <a:rPr lang="en-US" sz="2800" b="1" dirty="0"/>
              <a:t>Foreseeable vs Unforeseeable – Policy Enforcement</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00668" y="1889199"/>
            <a:ext cx="11993357" cy="3857259"/>
          </a:xfrm>
        </p:spPr>
        <p:txBody>
          <a:bodyPr/>
          <a:lstStyle/>
          <a:p>
            <a:pPr>
              <a:spcBef>
                <a:spcPts val="600"/>
              </a:spcBef>
            </a:pPr>
            <a:r>
              <a:rPr lang="en-US" sz="2200" u="sng" dirty="0">
                <a:solidFill>
                  <a:schemeClr val="tx1">
                    <a:lumMod val="65000"/>
                    <a:lumOff val="35000"/>
                  </a:schemeClr>
                </a:solidFill>
              </a:rPr>
              <a:t>Gienapp v. Harbor Crest (7th Cir.)</a:t>
            </a:r>
            <a:endParaRPr lang="en-US" sz="2200" i="1"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000" dirty="0">
                <a:solidFill>
                  <a:schemeClr val="tx1">
                    <a:lumMod val="65000"/>
                    <a:lumOff val="35000"/>
                  </a:schemeClr>
                </a:solidFill>
              </a:rPr>
              <a:t>Company hired replacement in </a:t>
            </a:r>
            <a:r>
              <a:rPr lang="en-US" sz="2000" u="sng" dirty="0">
                <a:solidFill>
                  <a:srgbClr val="FF0000"/>
                </a:solidFill>
              </a:rPr>
              <a:t>February</a:t>
            </a:r>
            <a:r>
              <a:rPr lang="en-US" sz="2000" dirty="0">
                <a:solidFill>
                  <a:schemeClr val="tx1">
                    <a:lumMod val="65000"/>
                    <a:lumOff val="35000"/>
                  </a:schemeClr>
                </a:solidFill>
              </a:rPr>
              <a:t>, while employee was on leave [HR assumed employee would not return after exhausting 12-week allotment, due to daughter’s estimated recovery time].</a:t>
            </a:r>
          </a:p>
          <a:p>
            <a:pPr marL="457200" lvl="1">
              <a:spcBef>
                <a:spcPts val="600"/>
              </a:spcBef>
            </a:pPr>
            <a:endParaRPr lang="en-US" sz="2000"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000" dirty="0">
                <a:solidFill>
                  <a:schemeClr val="tx1">
                    <a:lumMod val="65000"/>
                    <a:lumOff val="35000"/>
                  </a:schemeClr>
                </a:solidFill>
              </a:rPr>
              <a:t>Employee reported to work on </a:t>
            </a:r>
            <a:r>
              <a:rPr lang="en-US" sz="2000" u="sng" dirty="0">
                <a:solidFill>
                  <a:srgbClr val="FF0000"/>
                </a:solidFill>
              </a:rPr>
              <a:t>March 29</a:t>
            </a:r>
            <a:r>
              <a:rPr lang="en-US" sz="2000" dirty="0">
                <a:solidFill>
                  <a:schemeClr val="tx1">
                    <a:lumMod val="65000"/>
                    <a:lumOff val="35000"/>
                  </a:schemeClr>
                </a:solidFill>
              </a:rPr>
              <a:t>—was told no longer had a job.</a:t>
            </a:r>
          </a:p>
          <a:p>
            <a:pPr marL="457200" lvl="1">
              <a:spcBef>
                <a:spcPts val="600"/>
              </a:spcBef>
            </a:pPr>
            <a:endParaRPr lang="en-US" sz="2000"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000" dirty="0">
                <a:solidFill>
                  <a:schemeClr val="tx1">
                    <a:lumMod val="65000"/>
                    <a:lumOff val="35000"/>
                  </a:schemeClr>
                </a:solidFill>
              </a:rPr>
              <a:t>Company claimed employee failed to provide “essential” information—claimed the FMLA leave was “foreseeable,” and employee did not confirm anticipated duration [could deny leave].  </a:t>
            </a:r>
            <a:r>
              <a:rPr lang="en-US" sz="2000" dirty="0">
                <a:solidFill>
                  <a:srgbClr val="FF0000"/>
                </a:solidFill>
              </a:rPr>
              <a:t>Court = “unforeseeable;” employee did not have to provide anticipated duration as called for by company’s procedures.</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25</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33847936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17657" y="1064511"/>
            <a:ext cx="10973970" cy="436039"/>
          </a:xfrm>
        </p:spPr>
        <p:txBody>
          <a:bodyPr/>
          <a:lstStyle/>
          <a:p>
            <a:r>
              <a:rPr lang="en-US" sz="2800" b="1" dirty="0"/>
              <a:t>Foreseeable vs Unforeseeable – Policy Enforcement</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0" y="1587887"/>
            <a:ext cx="12094025" cy="4205602"/>
          </a:xfrm>
        </p:spPr>
        <p:txBody>
          <a:bodyPr/>
          <a:lstStyle/>
          <a:p>
            <a:pPr>
              <a:spcBef>
                <a:spcPts val="600"/>
              </a:spcBef>
            </a:pPr>
            <a:r>
              <a:rPr lang="en-US" sz="2200" u="sng" dirty="0">
                <a:solidFill>
                  <a:schemeClr val="tx1">
                    <a:lumMod val="65000"/>
                    <a:lumOff val="35000"/>
                  </a:schemeClr>
                </a:solidFill>
              </a:rPr>
              <a:t>Gienapp v. Harbor Crest (7th Cir.) – Lessons</a:t>
            </a:r>
          </a:p>
          <a:p>
            <a:pPr marL="0" indent="0">
              <a:spcBef>
                <a:spcPts val="600"/>
              </a:spcBef>
              <a:buNone/>
            </a:pPr>
            <a:endParaRPr lang="en-US" sz="2200" u="sng"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1800" dirty="0">
                <a:solidFill>
                  <a:schemeClr val="tx1">
                    <a:lumMod val="65000"/>
                    <a:lumOff val="35000"/>
                  </a:schemeClr>
                </a:solidFill>
              </a:rPr>
              <a:t>Leave is foreseeable until it is not—the FMLA anticipates “unexpected” circumstances [so be prepared to be flexible and vigilant].  </a:t>
            </a:r>
            <a:r>
              <a:rPr lang="en-US" sz="1800" dirty="0">
                <a:solidFill>
                  <a:srgbClr val="FF0000"/>
                </a:solidFill>
              </a:rPr>
              <a:t>In this case, employer confused “foreseeable” and “unforeseeable,” and paid the price</a:t>
            </a:r>
            <a:r>
              <a:rPr lang="en-US" sz="1800" dirty="0">
                <a:solidFill>
                  <a:schemeClr val="tx1">
                    <a:lumMod val="65000"/>
                    <a:lumOff val="35000"/>
                  </a:schemeClr>
                </a:solidFill>
              </a:rPr>
              <a:t>. </a:t>
            </a:r>
          </a:p>
          <a:p>
            <a:pPr marL="457200" lvl="1">
              <a:spcBef>
                <a:spcPts val="600"/>
              </a:spcBef>
            </a:pPr>
            <a:endParaRPr lang="en-US" sz="1800"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1800" dirty="0">
                <a:solidFill>
                  <a:schemeClr val="tx1">
                    <a:lumMod val="65000"/>
                    <a:lumOff val="35000"/>
                  </a:schemeClr>
                </a:solidFill>
              </a:rPr>
              <a:t>If an employee cannot provide an expected return to work date for unforeseeable leave, an employer should wait until the employee’s twelve weeks of FMLA leave expires before considering whether to replace the employee.</a:t>
            </a:r>
          </a:p>
          <a:p>
            <a:pPr marL="457200" lvl="1">
              <a:spcBef>
                <a:spcPts val="600"/>
              </a:spcBef>
            </a:pPr>
            <a:endParaRPr lang="en-US" sz="1800"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1800" dirty="0">
                <a:solidFill>
                  <a:schemeClr val="tx1">
                    <a:lumMod val="65000"/>
                    <a:lumOff val="35000"/>
                  </a:schemeClr>
                </a:solidFill>
              </a:rPr>
              <a:t>Employers should include language in their FMLA policy requiring employees to provide written periodic updates regarding their expected duration of leave if the leave is unforeseeable and they cannot specify a return to work date on the FMLA application.</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26</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34710085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11079" y="1244877"/>
            <a:ext cx="10515600" cy="447134"/>
          </a:xfrm>
        </p:spPr>
        <p:txBody>
          <a:bodyPr/>
          <a:lstStyle/>
          <a:p>
            <a:r>
              <a:rPr lang="en-US" sz="2800" b="1" dirty="0"/>
              <a:t>Policing Usual and Customary Procedures</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711078" y="2072081"/>
            <a:ext cx="10515601" cy="3541041"/>
          </a:xfrm>
        </p:spPr>
        <p:txBody>
          <a:bodyPr/>
          <a:lstStyle/>
          <a:p>
            <a:pPr>
              <a:spcBef>
                <a:spcPts val="600"/>
              </a:spcBef>
            </a:pPr>
            <a:r>
              <a:rPr lang="en-US" sz="2200" i="1" u="sng" dirty="0">
                <a:solidFill>
                  <a:schemeClr val="tx1">
                    <a:lumMod val="65000"/>
                    <a:lumOff val="35000"/>
                  </a:schemeClr>
                </a:solidFill>
              </a:rPr>
              <a:t>Common</a:t>
            </a:r>
            <a:r>
              <a:rPr lang="en-US" sz="2200" u="sng" dirty="0">
                <a:solidFill>
                  <a:schemeClr val="tx1">
                    <a:lumMod val="65000"/>
                    <a:lumOff val="35000"/>
                  </a:schemeClr>
                </a:solidFill>
              </a:rPr>
              <a:t> Reasonable and Unreasonable Components</a:t>
            </a:r>
          </a:p>
          <a:p>
            <a:pPr marL="0" indent="0">
              <a:spcBef>
                <a:spcPts val="600"/>
              </a:spcBef>
              <a:buNone/>
            </a:pPr>
            <a:endParaRPr lang="en-US" sz="2200" u="sng"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200" dirty="0">
                <a:solidFill>
                  <a:schemeClr val="tx1">
                    <a:lumMod val="65000"/>
                    <a:lumOff val="35000"/>
                  </a:schemeClr>
                </a:solidFill>
              </a:rPr>
              <a:t>Call two phone numbers regarding unforeseeable need for leave (“dual notice” – </a:t>
            </a:r>
            <a:r>
              <a:rPr lang="en-US" sz="2200" i="1" u="sng" dirty="0">
                <a:solidFill>
                  <a:schemeClr val="tx1">
                    <a:lumMod val="65000"/>
                    <a:lumOff val="35000"/>
                  </a:schemeClr>
                </a:solidFill>
              </a:rPr>
              <a:t>generally</a:t>
            </a:r>
            <a:r>
              <a:rPr lang="en-US" sz="2200" dirty="0">
                <a:solidFill>
                  <a:schemeClr val="tx1">
                    <a:lumMod val="65000"/>
                    <a:lumOff val="35000"/>
                  </a:schemeClr>
                </a:solidFill>
              </a:rPr>
              <a:t> </a:t>
            </a:r>
            <a:r>
              <a:rPr lang="en-US" sz="2200" dirty="0">
                <a:solidFill>
                  <a:srgbClr val="FF0000"/>
                </a:solidFill>
              </a:rPr>
              <a:t>reasonable</a:t>
            </a:r>
            <a:r>
              <a:rPr lang="en-US" sz="2200" dirty="0">
                <a:solidFill>
                  <a:schemeClr val="tx1">
                    <a:lumMod val="65000"/>
                    <a:lumOff val="35000"/>
                  </a:schemeClr>
                </a:solidFill>
              </a:rPr>
              <a:t>).</a:t>
            </a:r>
          </a:p>
          <a:p>
            <a:pPr marL="457200" lvl="1">
              <a:spcBef>
                <a:spcPts val="600"/>
              </a:spcBef>
            </a:pPr>
            <a:endParaRPr lang="en-US" sz="2200" dirty="0">
              <a:solidFill>
                <a:schemeClr val="tx1">
                  <a:lumMod val="65000"/>
                  <a:lumOff val="35000"/>
                </a:schemeClr>
              </a:solidFill>
            </a:endParaRPr>
          </a:p>
          <a:p>
            <a:pPr marL="914400" lvl="1" indent="-457200">
              <a:spcBef>
                <a:spcPts val="600"/>
              </a:spcBef>
              <a:buFont typeface="Arial" panose="020B0604020202020204" pitchFamily="34" charset="0"/>
              <a:buChar char="•"/>
            </a:pPr>
            <a:r>
              <a:rPr lang="en-US" sz="2200" dirty="0">
                <a:solidFill>
                  <a:schemeClr val="tx1">
                    <a:lumMod val="65000"/>
                    <a:lumOff val="35000"/>
                  </a:schemeClr>
                </a:solidFill>
              </a:rPr>
              <a:t>Provide notice directly to his or her supervisor in connection with unforeseeable need for leave (</a:t>
            </a:r>
            <a:r>
              <a:rPr lang="en-US" sz="2200" dirty="0">
                <a:solidFill>
                  <a:srgbClr val="FF0000"/>
                </a:solidFill>
              </a:rPr>
              <a:t>Unreasonable</a:t>
            </a:r>
            <a:r>
              <a:rPr lang="en-US" sz="2200" dirty="0">
                <a:solidFill>
                  <a:schemeClr val="tx1">
                    <a:lumMod val="65000"/>
                    <a:lumOff val="35000"/>
                  </a:schemeClr>
                </a:solidFill>
              </a:rPr>
              <a:t> - regulations condone indirect notice, through spokesperson, in connection with unforeseeable need for leave).</a:t>
            </a:r>
            <a:endParaRPr lang="en-US" sz="2200" dirty="0"/>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27</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22394248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QUESTIONS?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28</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394835865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How to Properly Handle Bonuses For Employees on FMLA Leave?</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29</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11320709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0" y="1153425"/>
            <a:ext cx="11937534" cy="847287"/>
          </a:xfrm>
        </p:spPr>
        <p:txBody>
          <a:bodyPr/>
          <a:lstStyle/>
          <a:p>
            <a:r>
              <a:rPr lang="en-US" sz="2400" b="1" dirty="0"/>
              <a:t>Majesco’s FMLA </a:t>
            </a:r>
            <a:r>
              <a:rPr lang="en-US" sz="2400" b="1" u="sng" dirty="0">
                <a:solidFill>
                  <a:srgbClr val="FF0000"/>
                </a:solidFill>
              </a:rPr>
              <a:t>Knowledge Gap</a:t>
            </a:r>
            <a:r>
              <a:rPr lang="en-US" sz="2400" b="1" dirty="0">
                <a:solidFill>
                  <a:srgbClr val="FF0000"/>
                </a:solidFill>
              </a:rPr>
              <a:t> </a:t>
            </a:r>
            <a:r>
              <a:rPr lang="en-US" sz="2400" b="1" dirty="0"/>
              <a:t>2020: </a:t>
            </a:r>
            <a:br>
              <a:rPr lang="en-US" sz="2400" b="1" dirty="0"/>
            </a:br>
            <a:r>
              <a:rPr lang="en-US" sz="2400" b="1" dirty="0"/>
              <a:t>Employee and Manager Insights – Published </a:t>
            </a:r>
            <a:r>
              <a:rPr lang="en-US" sz="2400" b="1" u="sng" dirty="0"/>
              <a:t>February 2021</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3</a:t>
            </a:fld>
            <a:endParaRPr lang="en-US" dirty="0"/>
          </a:p>
        </p:txBody>
      </p:sp>
      <p:sp>
        <p:nvSpPr>
          <p:cNvPr id="5" name="Content Placeholder 4">
            <a:extLst>
              <a:ext uri="{FF2B5EF4-FFF2-40B4-BE49-F238E27FC236}">
                <a16:creationId xmlns:a16="http://schemas.microsoft.com/office/drawing/2014/main" id="{3900F2AA-6BAB-40F8-A7F6-028BFAF4EF7C}"/>
              </a:ext>
            </a:extLst>
          </p:cNvPr>
          <p:cNvSpPr>
            <a:spLocks noGrp="1"/>
          </p:cNvSpPr>
          <p:nvPr>
            <p:ph idx="1"/>
          </p:nvPr>
        </p:nvSpPr>
        <p:spPr>
          <a:xfrm>
            <a:off x="67112" y="2011966"/>
            <a:ext cx="11937533" cy="3657313"/>
          </a:xfrm>
        </p:spPr>
        <p:txBody>
          <a:bodyPr/>
          <a:lstStyle/>
          <a:p>
            <a:pPr>
              <a:spcBef>
                <a:spcPts val="600"/>
              </a:spcBef>
            </a:pPr>
            <a:r>
              <a:rPr lang="en-US" sz="2200" dirty="0"/>
              <a:t>More than 1,000 respondents </a:t>
            </a:r>
          </a:p>
          <a:p>
            <a:pPr>
              <a:spcBef>
                <a:spcPts val="600"/>
              </a:spcBef>
            </a:pPr>
            <a:r>
              <a:rPr lang="en-US" sz="2200" dirty="0"/>
              <a:t>Respondents worked for businesses with 100 to 10,000+ employees </a:t>
            </a:r>
          </a:p>
          <a:p>
            <a:pPr>
              <a:spcBef>
                <a:spcPts val="600"/>
              </a:spcBef>
            </a:pPr>
            <a:r>
              <a:rPr lang="en-US" sz="2200" dirty="0">
                <a:solidFill>
                  <a:srgbClr val="FF0000"/>
                </a:solidFill>
              </a:rPr>
              <a:t>Managers = 43% </a:t>
            </a:r>
            <a:r>
              <a:rPr lang="en-US" sz="2200" dirty="0"/>
              <a:t>of respondents; Rank-and-File = 57% of respondents </a:t>
            </a:r>
          </a:p>
          <a:p>
            <a:pPr>
              <a:spcBef>
                <a:spcPts val="600"/>
              </a:spcBef>
            </a:pPr>
            <a:r>
              <a:rPr lang="en-US" sz="2200" dirty="0"/>
              <a:t>Survey asked three questions:</a:t>
            </a:r>
          </a:p>
          <a:p>
            <a:pPr marL="1005840" lvl="1" indent="-457200">
              <a:spcBef>
                <a:spcPts val="600"/>
              </a:spcBef>
              <a:buFont typeface="Arial" panose="020B0604020202020204" pitchFamily="34" charset="0"/>
              <a:buChar char="•"/>
            </a:pPr>
            <a:r>
              <a:rPr lang="en-US" sz="2000" dirty="0">
                <a:solidFill>
                  <a:schemeClr val="bg1">
                    <a:lumMod val="50000"/>
                  </a:schemeClr>
                </a:solidFill>
              </a:rPr>
              <a:t>According to the FMLA, what type of employer is required to offer FML?</a:t>
            </a:r>
          </a:p>
          <a:p>
            <a:pPr marL="1005840" lvl="1" indent="-457200">
              <a:spcBef>
                <a:spcPts val="600"/>
              </a:spcBef>
              <a:buFont typeface="Arial" panose="020B0604020202020204" pitchFamily="34" charset="0"/>
              <a:buChar char="•"/>
            </a:pPr>
            <a:r>
              <a:rPr lang="en-US" sz="2000" dirty="0">
                <a:solidFill>
                  <a:schemeClr val="bg1">
                    <a:lumMod val="50000"/>
                  </a:schemeClr>
                </a:solidFill>
              </a:rPr>
              <a:t>What benefit does the FMLA provide? </a:t>
            </a:r>
          </a:p>
          <a:p>
            <a:pPr marL="1005840" lvl="1" indent="-457200">
              <a:spcBef>
                <a:spcPts val="600"/>
              </a:spcBef>
              <a:buFont typeface="Arial" panose="020B0604020202020204" pitchFamily="34" charset="0"/>
              <a:buChar char="•"/>
            </a:pPr>
            <a:r>
              <a:rPr lang="en-US" sz="2000" dirty="0">
                <a:solidFill>
                  <a:schemeClr val="bg1">
                    <a:lumMod val="50000"/>
                  </a:schemeClr>
                </a:solidFill>
              </a:rPr>
              <a:t>How long can an employee be absent under the FMLA regulations?</a:t>
            </a:r>
          </a:p>
          <a:p>
            <a:pPr>
              <a:spcBef>
                <a:spcPts val="600"/>
              </a:spcBef>
            </a:pPr>
            <a:r>
              <a:rPr lang="en-US" sz="2200" dirty="0"/>
              <a:t>To be “knowledgeable” = had to correctly answer </a:t>
            </a:r>
            <a:r>
              <a:rPr lang="en-US" sz="2200" u="sng" dirty="0"/>
              <a:t>all</a:t>
            </a:r>
            <a:r>
              <a:rPr lang="en-US" sz="2200" dirty="0"/>
              <a:t> three questions </a:t>
            </a:r>
          </a:p>
          <a:p>
            <a:pPr>
              <a:spcBef>
                <a:spcPts val="600"/>
              </a:spcBef>
            </a:pPr>
            <a:r>
              <a:rPr lang="en-US" sz="2200" u="sng" dirty="0"/>
              <a:t>Only</a:t>
            </a:r>
            <a:r>
              <a:rPr lang="en-US" sz="2200" dirty="0"/>
              <a:t> </a:t>
            </a:r>
            <a:r>
              <a:rPr lang="en-US" sz="2200" dirty="0">
                <a:solidFill>
                  <a:srgbClr val="FF0000"/>
                </a:solidFill>
              </a:rPr>
              <a:t>11%</a:t>
            </a:r>
            <a:r>
              <a:rPr lang="en-US" sz="2200" dirty="0"/>
              <a:t> of </a:t>
            </a:r>
            <a:r>
              <a:rPr lang="en-US" sz="2200" dirty="0">
                <a:solidFill>
                  <a:srgbClr val="FF0000"/>
                </a:solidFill>
              </a:rPr>
              <a:t>Managers</a:t>
            </a:r>
            <a:r>
              <a:rPr lang="en-US" sz="2200" dirty="0"/>
              <a:t> and </a:t>
            </a:r>
            <a:r>
              <a:rPr lang="en-US" sz="2200" dirty="0">
                <a:solidFill>
                  <a:schemeClr val="bg2">
                    <a:lumMod val="75000"/>
                  </a:schemeClr>
                </a:solidFill>
              </a:rPr>
              <a:t>13% </a:t>
            </a:r>
            <a:r>
              <a:rPr lang="en-US" sz="2200" dirty="0"/>
              <a:t>of Rank-and-File Received “Knowledgeable” Score</a:t>
            </a:r>
          </a:p>
        </p:txBody>
      </p:sp>
      <p:pic>
        <p:nvPicPr>
          <p:cNvPr id="7" name="Content Placeholder 12">
            <a:extLst>
              <a:ext uri="{FF2B5EF4-FFF2-40B4-BE49-F238E27FC236}">
                <a16:creationId xmlns:a16="http://schemas.microsoft.com/office/drawing/2014/main" id="{B9B09652-6C76-44BF-A101-3F71FCEA0C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grpSp>
        <p:nvGrpSpPr>
          <p:cNvPr id="9" name="Group 8">
            <a:extLst>
              <a:ext uri="{FF2B5EF4-FFF2-40B4-BE49-F238E27FC236}">
                <a16:creationId xmlns:a16="http://schemas.microsoft.com/office/drawing/2014/main" id="{F67CBA41-2FB6-49DB-96AE-1DAC1B1CB78B}"/>
              </a:ext>
            </a:extLst>
          </p:cNvPr>
          <p:cNvGrpSpPr/>
          <p:nvPr/>
        </p:nvGrpSpPr>
        <p:grpSpPr>
          <a:xfrm>
            <a:off x="10076507" y="2176961"/>
            <a:ext cx="2017518" cy="2078168"/>
            <a:chOff x="10076507" y="2176961"/>
            <a:chExt cx="2017518" cy="2078168"/>
          </a:xfrm>
        </p:grpSpPr>
        <p:pic>
          <p:nvPicPr>
            <p:cNvPr id="6" name="Picture 5">
              <a:extLst>
                <a:ext uri="{FF2B5EF4-FFF2-40B4-BE49-F238E27FC236}">
                  <a16:creationId xmlns:a16="http://schemas.microsoft.com/office/drawing/2014/main" id="{77C07F8A-F240-4865-AA77-BE7BBE31D7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76507" y="2176961"/>
              <a:ext cx="2017518" cy="2078168"/>
            </a:xfrm>
            <a:prstGeom prst="rect">
              <a:avLst/>
            </a:prstGeom>
          </p:spPr>
        </p:pic>
        <p:sp>
          <p:nvSpPr>
            <p:cNvPr id="8" name="TextBox 7">
              <a:extLst>
                <a:ext uri="{FF2B5EF4-FFF2-40B4-BE49-F238E27FC236}">
                  <a16:creationId xmlns:a16="http://schemas.microsoft.com/office/drawing/2014/main" id="{F22A8B84-55D9-433D-B48A-E01D989D4BFB}"/>
                </a:ext>
              </a:extLst>
            </p:cNvPr>
            <p:cNvSpPr txBox="1"/>
            <p:nvPr/>
          </p:nvSpPr>
          <p:spPr>
            <a:xfrm>
              <a:off x="10363209" y="3655956"/>
              <a:ext cx="1444113" cy="369332"/>
            </a:xfrm>
            <a:prstGeom prst="rect">
              <a:avLst/>
            </a:prstGeom>
            <a:solidFill>
              <a:srgbClr val="FFFFFF"/>
            </a:solidFill>
          </p:spPr>
          <p:txBody>
            <a:bodyPr wrap="none" rtlCol="0">
              <a:spAutoFit/>
            </a:bodyPr>
            <a:lstStyle/>
            <a:p>
              <a:r>
                <a:rPr lang="en-US" b="1" dirty="0">
                  <a:solidFill>
                    <a:srgbClr val="00B0F0"/>
                  </a:solidFill>
                </a:rPr>
                <a:t>VALIDATION</a:t>
              </a:r>
            </a:p>
          </p:txBody>
        </p:sp>
      </p:grpSp>
      <p:sp>
        <p:nvSpPr>
          <p:cNvPr id="10" name="TextBox 9">
            <a:extLst>
              <a:ext uri="{FF2B5EF4-FFF2-40B4-BE49-F238E27FC236}">
                <a16:creationId xmlns:a16="http://schemas.microsoft.com/office/drawing/2014/main" id="{12FF6008-47DA-4C1A-8D39-15EC7948E606}"/>
              </a:ext>
            </a:extLst>
          </p:cNvPr>
          <p:cNvSpPr txBox="1"/>
          <p:nvPr/>
        </p:nvSpPr>
        <p:spPr>
          <a:xfrm>
            <a:off x="209776" y="2176961"/>
            <a:ext cx="11839559" cy="3371136"/>
          </a:xfrm>
          <a:prstGeom prst="roundRect">
            <a:avLst/>
          </a:prstGeom>
          <a:solidFill>
            <a:srgbClr val="FFFFFF"/>
          </a:solidFill>
          <a:ln w="57150">
            <a:solidFill>
              <a:schemeClr val="tx1"/>
            </a:solidFill>
          </a:ln>
        </p:spPr>
        <p:txBody>
          <a:bodyPr wrap="square" rtlCol="0">
            <a:spAutoFit/>
          </a:bodyPr>
          <a:lstStyle/>
          <a:p>
            <a:pPr algn="ctr"/>
            <a:endParaRPr lang="en-US" sz="2400" b="1" u="sng" dirty="0">
              <a:solidFill>
                <a:srgbClr val="FF0000"/>
              </a:solidFill>
            </a:endParaRPr>
          </a:p>
          <a:p>
            <a:pPr algn="ctr"/>
            <a:r>
              <a:rPr lang="en-US" sz="2400" b="1" u="sng" dirty="0">
                <a:solidFill>
                  <a:srgbClr val="FF0000"/>
                </a:solidFill>
              </a:rPr>
              <a:t>One Observation and One Action Item</a:t>
            </a:r>
            <a:r>
              <a:rPr lang="en-US" sz="2400" b="1" dirty="0">
                <a:solidFill>
                  <a:srgbClr val="FF0000"/>
                </a:solidFill>
              </a:rPr>
              <a:t>:</a:t>
            </a:r>
          </a:p>
          <a:p>
            <a:pPr algn="ctr"/>
            <a:endParaRPr lang="en-US" sz="2400" b="1" dirty="0">
              <a:solidFill>
                <a:srgbClr val="FF0000"/>
              </a:solidFill>
            </a:endParaRPr>
          </a:p>
          <a:p>
            <a:pPr marL="285750" indent="-285750" algn="ctr">
              <a:buFont typeface="Arial" panose="020B0604020202020204" pitchFamily="34" charset="0"/>
              <a:buChar char="•"/>
            </a:pPr>
            <a:r>
              <a:rPr lang="en-US" sz="2400" b="1" dirty="0">
                <a:solidFill>
                  <a:srgbClr val="FF0000"/>
                </a:solidFill>
              </a:rPr>
              <a:t>Your Jobs Are </a:t>
            </a:r>
            <a:r>
              <a:rPr lang="en-US" sz="2400" b="1" u="sng" dirty="0">
                <a:solidFill>
                  <a:srgbClr val="FF0000"/>
                </a:solidFill>
                <a:highlight>
                  <a:srgbClr val="FFFF00"/>
                </a:highlight>
              </a:rPr>
              <a:t>HARD</a:t>
            </a:r>
            <a:r>
              <a:rPr lang="en-US" sz="2400" b="1" dirty="0">
                <a:solidFill>
                  <a:srgbClr val="FF0000"/>
                </a:solidFill>
              </a:rPr>
              <a:t>!!!</a:t>
            </a:r>
          </a:p>
          <a:p>
            <a:pPr algn="ctr"/>
            <a:endParaRPr lang="en-US" sz="2400" b="1" dirty="0">
              <a:solidFill>
                <a:srgbClr val="FF0000"/>
              </a:solidFill>
            </a:endParaRPr>
          </a:p>
          <a:p>
            <a:pPr marL="285750" indent="-285750" algn="ctr">
              <a:buFont typeface="Arial" panose="020B0604020202020204" pitchFamily="34" charset="0"/>
              <a:buChar char="•"/>
            </a:pPr>
            <a:r>
              <a:rPr lang="en-US" sz="2400" b="1" u="sng" dirty="0">
                <a:solidFill>
                  <a:srgbClr val="FF0000"/>
                </a:solidFill>
              </a:rPr>
              <a:t>Train</a:t>
            </a:r>
            <a:r>
              <a:rPr lang="en-US" sz="2400" b="1" dirty="0">
                <a:solidFill>
                  <a:srgbClr val="FF0000"/>
                </a:solidFill>
              </a:rPr>
              <a:t>, </a:t>
            </a:r>
            <a:r>
              <a:rPr lang="en-US" sz="2400" b="1" u="sng" dirty="0">
                <a:solidFill>
                  <a:srgbClr val="FF0000"/>
                </a:solidFill>
              </a:rPr>
              <a:t>Train</a:t>
            </a:r>
            <a:r>
              <a:rPr lang="en-US" sz="2400" b="1" dirty="0">
                <a:solidFill>
                  <a:srgbClr val="FF0000"/>
                </a:solidFill>
              </a:rPr>
              <a:t>, and </a:t>
            </a:r>
            <a:r>
              <a:rPr lang="en-US" sz="2400" b="1" u="sng" dirty="0">
                <a:solidFill>
                  <a:srgbClr val="FF0000"/>
                </a:solidFill>
              </a:rPr>
              <a:t>Train</a:t>
            </a:r>
            <a:r>
              <a:rPr lang="en-US" sz="2400" b="1" dirty="0">
                <a:solidFill>
                  <a:srgbClr val="FF0000"/>
                </a:solidFill>
              </a:rPr>
              <a:t> Managers</a:t>
            </a:r>
          </a:p>
          <a:p>
            <a:pPr marL="285750" indent="-285750" algn="ctr">
              <a:buFont typeface="Arial" panose="020B0604020202020204" pitchFamily="34" charset="0"/>
              <a:buChar char="•"/>
            </a:pPr>
            <a:endParaRPr lang="en-US" sz="2400" b="1" dirty="0">
              <a:solidFill>
                <a:srgbClr val="FF0000"/>
              </a:solidFill>
            </a:endParaRPr>
          </a:p>
          <a:p>
            <a:pPr algn="ctr"/>
            <a:endParaRPr lang="en-US" sz="2400" b="1" dirty="0">
              <a:solidFill>
                <a:srgbClr val="FF0000"/>
              </a:solidFill>
            </a:endParaRPr>
          </a:p>
        </p:txBody>
      </p:sp>
    </p:spTree>
    <p:extLst>
      <p:ext uri="{BB962C8B-B14F-4D97-AF65-F5344CB8AC3E}">
        <p14:creationId xmlns:p14="http://schemas.microsoft.com/office/powerpoint/2010/main" val="948295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additive="base">
                                        <p:cTn id="57"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56323" y="1031716"/>
            <a:ext cx="10515600" cy="526958"/>
          </a:xfrm>
        </p:spPr>
        <p:txBody>
          <a:bodyPr/>
          <a:lstStyle/>
          <a:p>
            <a:r>
              <a:rPr lang="en-US" sz="3200" b="1" dirty="0"/>
              <a:t>FMLA – Bonuses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34223" y="1558674"/>
            <a:ext cx="11959801" cy="4187785"/>
          </a:xfrm>
        </p:spPr>
        <p:txBody>
          <a:bodyPr/>
          <a:lstStyle/>
          <a:p>
            <a:pPr>
              <a:spcBef>
                <a:spcPts val="600"/>
              </a:spcBef>
            </a:pPr>
            <a:r>
              <a:rPr lang="en-US" sz="2200" dirty="0">
                <a:solidFill>
                  <a:schemeClr val="tx1">
                    <a:lumMod val="65000"/>
                    <a:lumOff val="35000"/>
                  </a:schemeClr>
                </a:solidFill>
                <a:latin typeface="Futura Lt BT" panose="020B0402020204020303"/>
              </a:rPr>
              <a:t>Why do we care?</a:t>
            </a:r>
          </a:p>
          <a:p>
            <a:pPr marL="0" indent="0">
              <a:spcBef>
                <a:spcPts val="600"/>
              </a:spcBef>
              <a:buNone/>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Employee who returns to work following FMLA leave must be returned to </a:t>
            </a:r>
            <a:r>
              <a:rPr lang="en-US" sz="2200" dirty="0">
                <a:solidFill>
                  <a:srgbClr val="FF0000"/>
                </a:solidFill>
                <a:latin typeface="Futura Lt BT" panose="020B0402020204020303"/>
              </a:rPr>
              <a:t>“…equivalent…pay,” status </a:t>
            </a:r>
            <a:r>
              <a:rPr lang="en-US" sz="2200" dirty="0">
                <a:solidFill>
                  <a:schemeClr val="tx1">
                    <a:lumMod val="65000"/>
                    <a:lumOff val="35000"/>
                  </a:schemeClr>
                </a:solidFill>
                <a:latin typeface="Futura Lt BT" panose="020B0402020204020303"/>
              </a:rPr>
              <a:t>which includes </a:t>
            </a:r>
            <a:r>
              <a:rPr lang="en-US" sz="2200" dirty="0">
                <a:solidFill>
                  <a:srgbClr val="FF0000"/>
                </a:solidFill>
                <a:latin typeface="Futura Lt BT" panose="020B0402020204020303"/>
              </a:rPr>
              <a:t>“any bonus….” </a:t>
            </a:r>
            <a:r>
              <a:rPr lang="en-US" sz="2200" dirty="0">
                <a:solidFill>
                  <a:schemeClr val="tx1">
                    <a:lumMod val="65000"/>
                    <a:lumOff val="35000"/>
                  </a:schemeClr>
                </a:solidFill>
                <a:latin typeface="Futura Lt BT" panose="020B0402020204020303"/>
              </a:rPr>
              <a:t>29 C.F.R. § 825.215(c)(2).  This means we need to evaluate to avoid possible FMLA violations. </a:t>
            </a:r>
          </a:p>
          <a:p>
            <a:pPr lvl="1">
              <a:spcBef>
                <a:spcPts val="600"/>
              </a:spcBef>
            </a:pPr>
            <a:endParaRPr lang="en-US" sz="2200" dirty="0">
              <a:solidFill>
                <a:schemeClr val="tx1">
                  <a:lumMod val="65000"/>
                  <a:lumOff val="35000"/>
                </a:schemeClr>
              </a:solidFill>
              <a:latin typeface="Futura Lt BT" panose="020B0402020204020303"/>
            </a:endParaRPr>
          </a:p>
          <a:p>
            <a:pPr marL="1554480" lvl="2" indent="-457200">
              <a:spcBef>
                <a:spcPts val="600"/>
              </a:spcBef>
              <a:buFont typeface="Arial" panose="020B0604020202020204" pitchFamily="34" charset="0"/>
              <a:buChar char="•"/>
            </a:pPr>
            <a:r>
              <a:rPr lang="en-US" sz="2000" dirty="0">
                <a:solidFill>
                  <a:srgbClr val="FF0000"/>
                </a:solidFill>
                <a:latin typeface="Futura Lt BT" panose="020B0402020204020303"/>
              </a:rPr>
              <a:t>Unequal treatment</a:t>
            </a:r>
            <a:r>
              <a:rPr lang="en-US" sz="2000" dirty="0">
                <a:solidFill>
                  <a:schemeClr val="tx1">
                    <a:lumMod val="65000"/>
                    <a:lumOff val="35000"/>
                  </a:schemeClr>
                </a:solidFill>
                <a:latin typeface="Futura Lt BT" panose="020B0402020204020303"/>
              </a:rPr>
              <a:t> of those on FMLA-protected leave could give rise to FMLA </a:t>
            </a:r>
            <a:r>
              <a:rPr lang="en-US" sz="2000" dirty="0">
                <a:solidFill>
                  <a:srgbClr val="FF0000"/>
                </a:solidFill>
                <a:latin typeface="Futura Lt BT" panose="020B0402020204020303"/>
              </a:rPr>
              <a:t>interference and retaliation claims</a:t>
            </a:r>
            <a:r>
              <a:rPr lang="en-US" sz="2000" dirty="0">
                <a:solidFill>
                  <a:schemeClr val="tx1">
                    <a:lumMod val="65000"/>
                    <a:lumOff val="35000"/>
                  </a:schemeClr>
                </a:solidFill>
                <a:latin typeface="Futura Lt BT" panose="020B0402020204020303"/>
              </a:rPr>
              <a:t>.  </a:t>
            </a:r>
          </a:p>
          <a:p>
            <a:pPr lvl="2">
              <a:spcBef>
                <a:spcPts val="600"/>
              </a:spcBef>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Under pertinent law a bonus is considered a </a:t>
            </a:r>
            <a:r>
              <a:rPr lang="en-US" sz="2200" dirty="0">
                <a:solidFill>
                  <a:srgbClr val="FF0000"/>
                </a:solidFill>
                <a:latin typeface="Futura Lt BT" panose="020B0402020204020303"/>
              </a:rPr>
              <a:t>“wage.”</a:t>
            </a:r>
          </a:p>
          <a:p>
            <a:pPr lvl="1">
              <a:spcBef>
                <a:spcPts val="600"/>
              </a:spcBef>
            </a:pPr>
            <a:endParaRPr lang="en-US" sz="2200" dirty="0">
              <a:solidFill>
                <a:schemeClr val="tx1">
                  <a:lumMod val="65000"/>
                  <a:lumOff val="35000"/>
                </a:schemeClr>
              </a:solidFill>
              <a:latin typeface="Futura Lt BT" panose="020B0402020204020303"/>
            </a:endParaRP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30</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179019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74459"/>
            <a:ext cx="10515600" cy="447133"/>
          </a:xfrm>
        </p:spPr>
        <p:txBody>
          <a:bodyPr/>
          <a:lstStyle/>
          <a:p>
            <a:r>
              <a:rPr lang="en-US" b="1" dirty="0"/>
              <a:t>FMLA – Bonuses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42612" y="1818876"/>
            <a:ext cx="11878811" cy="3864663"/>
          </a:xfrm>
        </p:spPr>
        <p:txBody>
          <a:bodyPr/>
          <a:lstStyle/>
          <a:p>
            <a:pPr>
              <a:spcBef>
                <a:spcPts val="600"/>
              </a:spcBef>
            </a:pPr>
            <a:r>
              <a:rPr lang="en-US" sz="2200" i="1" dirty="0">
                <a:solidFill>
                  <a:schemeClr val="tx1">
                    <a:lumMod val="65000"/>
                    <a:lumOff val="35000"/>
                  </a:schemeClr>
                </a:solidFill>
                <a:latin typeface="Futura Lt BT" panose="020B0402020204020303"/>
              </a:rPr>
              <a:t>Two</a:t>
            </a:r>
            <a:r>
              <a:rPr lang="en-US" sz="2200" dirty="0">
                <a:solidFill>
                  <a:schemeClr val="tx1">
                    <a:lumMod val="65000"/>
                    <a:lumOff val="35000"/>
                  </a:schemeClr>
                </a:solidFill>
                <a:latin typeface="Futura Lt BT" panose="020B0402020204020303"/>
              </a:rPr>
              <a:t> Types of Bonuses for FMLA Purposes – Treated Differently:</a:t>
            </a:r>
          </a:p>
          <a:p>
            <a:pPr marL="0" indent="0">
              <a:spcBef>
                <a:spcPts val="600"/>
              </a:spcBef>
              <a:buNone/>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mj-lt"/>
              <a:buAutoNum type="arabicPeriod"/>
            </a:pPr>
            <a:r>
              <a:rPr lang="en-US" sz="2200" u="sng" dirty="0">
                <a:solidFill>
                  <a:srgbClr val="FF0000"/>
                </a:solidFill>
                <a:latin typeface="Futura Lt BT" panose="020B0402020204020303"/>
              </a:rPr>
              <a:t>Unconditional</a:t>
            </a:r>
            <a:r>
              <a:rPr lang="en-US" sz="2200" dirty="0">
                <a:solidFill>
                  <a:schemeClr val="tx1">
                    <a:lumMod val="65000"/>
                    <a:lumOff val="35000"/>
                  </a:schemeClr>
                </a:solidFill>
                <a:latin typeface="Futura Lt BT" panose="020B0402020204020303"/>
              </a:rPr>
              <a:t>. </a:t>
            </a:r>
            <a:r>
              <a:rPr lang="en-US" sz="2200" i="1" dirty="0">
                <a:solidFill>
                  <a:schemeClr val="tx1">
                    <a:lumMod val="65000"/>
                    <a:lumOff val="35000"/>
                  </a:schemeClr>
                </a:solidFill>
                <a:latin typeface="Futura Lt BT" panose="020B0402020204020303"/>
              </a:rPr>
              <a:t>Not</a:t>
            </a:r>
            <a:r>
              <a:rPr lang="en-US" sz="2200" dirty="0">
                <a:solidFill>
                  <a:schemeClr val="tx1">
                    <a:lumMod val="65000"/>
                    <a:lumOff val="35000"/>
                  </a:schemeClr>
                </a:solidFill>
                <a:latin typeface="Futura Lt BT" panose="020B0402020204020303"/>
              </a:rPr>
              <a:t> premised on the achievement of a specified goal [e.g., not awarded based on hours worked, products sold, perfect attendance; safety record]; awarded to </a:t>
            </a:r>
            <a:r>
              <a:rPr lang="en-US" sz="2200" i="1" dirty="0">
                <a:solidFill>
                  <a:schemeClr val="tx1">
                    <a:lumMod val="65000"/>
                    <a:lumOff val="35000"/>
                  </a:schemeClr>
                </a:solidFill>
                <a:latin typeface="Futura Lt BT" panose="020B0402020204020303"/>
              </a:rPr>
              <a:t>all</a:t>
            </a:r>
            <a:r>
              <a:rPr lang="en-US" sz="2200" dirty="0">
                <a:solidFill>
                  <a:schemeClr val="tx1">
                    <a:lumMod val="65000"/>
                    <a:lumOff val="35000"/>
                  </a:schemeClr>
                </a:solidFill>
                <a:latin typeface="Futura Lt BT" panose="020B0402020204020303"/>
              </a:rPr>
              <a:t> employees, regardless of individual production [e.g., a holiday bonus]. </a:t>
            </a:r>
          </a:p>
          <a:p>
            <a:pPr lvl="1">
              <a:spcBef>
                <a:spcPts val="600"/>
              </a:spcBef>
            </a:pPr>
            <a:endParaRPr lang="en-US" sz="2200" dirty="0">
              <a:solidFill>
                <a:schemeClr val="tx1">
                  <a:lumMod val="65000"/>
                  <a:lumOff val="35000"/>
                </a:schemeClr>
              </a:solidFill>
              <a:latin typeface="Futura Lt BT" panose="020B0402020204020303"/>
            </a:endParaRPr>
          </a:p>
          <a:p>
            <a:pPr marL="1554480" lvl="2"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Employee is entitled to unconditional bonus that occurred during the FMLA leave period.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31</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24472869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041001"/>
            <a:ext cx="10515600" cy="447133"/>
          </a:xfrm>
        </p:spPr>
        <p:txBody>
          <a:bodyPr/>
          <a:lstStyle/>
          <a:p>
            <a:r>
              <a:rPr lang="en-US" b="1" dirty="0"/>
              <a:t>FMLA – Bonuses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58723" y="1551960"/>
            <a:ext cx="12035302" cy="4197925"/>
          </a:xfrm>
        </p:spPr>
        <p:txBody>
          <a:bodyPr/>
          <a:lstStyle/>
          <a:p>
            <a:pPr>
              <a:spcBef>
                <a:spcPts val="600"/>
              </a:spcBef>
            </a:pPr>
            <a:r>
              <a:rPr lang="en-US" sz="2200" i="1" dirty="0">
                <a:solidFill>
                  <a:schemeClr val="tx1">
                    <a:lumMod val="65000"/>
                    <a:lumOff val="35000"/>
                  </a:schemeClr>
                </a:solidFill>
                <a:latin typeface="Futura Lt BT" panose="020B0402020204020303"/>
              </a:rPr>
              <a:t>Two</a:t>
            </a:r>
            <a:r>
              <a:rPr lang="en-US" sz="2200" dirty="0">
                <a:solidFill>
                  <a:schemeClr val="tx1">
                    <a:lumMod val="65000"/>
                    <a:lumOff val="35000"/>
                  </a:schemeClr>
                </a:solidFill>
                <a:latin typeface="Futura Lt BT" panose="020B0402020204020303"/>
              </a:rPr>
              <a:t> Types of Bonuses for FMLA Purposes – Treated Differently:</a:t>
            </a:r>
          </a:p>
          <a:p>
            <a:pPr marL="0" indent="0">
              <a:spcBef>
                <a:spcPts val="600"/>
              </a:spcBef>
              <a:buNone/>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mj-lt"/>
              <a:buAutoNum type="arabicPeriod" startAt="2"/>
            </a:pPr>
            <a:r>
              <a:rPr lang="en-US" sz="2000" u="sng" dirty="0">
                <a:solidFill>
                  <a:srgbClr val="FF0000"/>
                </a:solidFill>
                <a:latin typeface="Futura Lt BT" panose="020B0402020204020303"/>
              </a:rPr>
              <a:t>Conditional</a:t>
            </a:r>
            <a:r>
              <a:rPr lang="en-US" sz="2000" dirty="0">
                <a:solidFill>
                  <a:srgbClr val="FF0000"/>
                </a:solidFill>
                <a:latin typeface="Futura Lt BT" panose="020B0402020204020303"/>
              </a:rPr>
              <a:t>.</a:t>
            </a:r>
            <a:r>
              <a:rPr lang="en-US" sz="2000" dirty="0">
                <a:solidFill>
                  <a:schemeClr val="tx1">
                    <a:lumMod val="65000"/>
                    <a:lumOff val="35000"/>
                  </a:schemeClr>
                </a:solidFill>
                <a:latin typeface="Futura Lt BT" panose="020B0402020204020303"/>
              </a:rPr>
              <a:t> Bonus tied to achievement of specified goals [e.g., hours worked; products sold; perfect attendance; employee safety]. </a:t>
            </a:r>
          </a:p>
          <a:p>
            <a:pPr lvl="1">
              <a:spcBef>
                <a:spcPts val="600"/>
              </a:spcBef>
            </a:pPr>
            <a:endParaRPr lang="en-US" sz="2000" dirty="0">
              <a:solidFill>
                <a:schemeClr val="tx1">
                  <a:lumMod val="65000"/>
                  <a:lumOff val="35000"/>
                </a:schemeClr>
              </a:solidFill>
              <a:latin typeface="Futura Lt BT" panose="020B0402020204020303"/>
            </a:endParaRPr>
          </a:p>
          <a:p>
            <a:pPr marL="1554480" lvl="2" indent="-457200">
              <a:spcBef>
                <a:spcPts val="600"/>
              </a:spcBef>
              <a:buFont typeface="Arial" panose="020B0604020202020204" pitchFamily="34" charset="0"/>
              <a:buChar char="•"/>
            </a:pPr>
            <a:r>
              <a:rPr lang="en-US" sz="2000" dirty="0">
                <a:solidFill>
                  <a:schemeClr val="tx1">
                    <a:lumMod val="65000"/>
                    <a:lumOff val="35000"/>
                  </a:schemeClr>
                </a:solidFill>
                <a:latin typeface="Futura Lt BT" panose="020B0402020204020303"/>
              </a:rPr>
              <a:t>Employee </a:t>
            </a:r>
            <a:r>
              <a:rPr lang="en-US" sz="2000" i="1" u="sng" dirty="0">
                <a:solidFill>
                  <a:schemeClr val="tx1">
                    <a:lumMod val="65000"/>
                    <a:lumOff val="35000"/>
                  </a:schemeClr>
                </a:solidFill>
                <a:latin typeface="Futura Lt BT" panose="020B0402020204020303"/>
              </a:rPr>
              <a:t>is</a:t>
            </a:r>
            <a:r>
              <a:rPr lang="en-US" sz="2000" dirty="0">
                <a:solidFill>
                  <a:schemeClr val="tx1">
                    <a:lumMod val="65000"/>
                    <a:lumOff val="35000"/>
                  </a:schemeClr>
                </a:solidFill>
                <a:latin typeface="Futura Lt BT" panose="020B0402020204020303"/>
              </a:rPr>
              <a:t> entitled to conditional bonus in accordance with the employer’s policy or practice with respect to other employee’s on an equivalent leave status for a reason that does not qualify as FMLA leave [may deny unless provide to those on “equivalent” non-FMLA].  </a:t>
            </a:r>
            <a:r>
              <a:rPr lang="en-US" sz="2000" dirty="0">
                <a:solidFill>
                  <a:srgbClr val="FF0000"/>
                </a:solidFill>
                <a:latin typeface="Futura Lt BT" panose="020B0402020204020303"/>
              </a:rPr>
              <a:t>Huh, what does this mouthful mean?</a:t>
            </a:r>
          </a:p>
          <a:p>
            <a:pPr lvl="2">
              <a:spcBef>
                <a:spcPts val="600"/>
              </a:spcBef>
            </a:pPr>
            <a:endParaRPr lang="en-US" sz="2000" dirty="0">
              <a:solidFill>
                <a:schemeClr val="tx1">
                  <a:lumMod val="65000"/>
                  <a:lumOff val="35000"/>
                </a:schemeClr>
              </a:solidFill>
              <a:latin typeface="Futura Lt BT" panose="020B0402020204020303"/>
            </a:endParaRPr>
          </a:p>
          <a:p>
            <a:pPr marL="1554480" lvl="2" indent="-457200">
              <a:spcBef>
                <a:spcPts val="600"/>
              </a:spcBef>
              <a:buFont typeface="Arial" panose="020B0604020202020204" pitchFamily="34" charset="0"/>
              <a:buChar char="•"/>
            </a:pPr>
            <a:r>
              <a:rPr lang="en-US" sz="2000" dirty="0">
                <a:solidFill>
                  <a:schemeClr val="tx1">
                    <a:lumMod val="65000"/>
                    <a:lumOff val="35000"/>
                  </a:schemeClr>
                </a:solidFill>
                <a:latin typeface="Futura Lt BT" panose="020B0402020204020303"/>
              </a:rPr>
              <a:t>In other words, cannot treat employees on equivalent non-FMLA leave more favorably [e.g., paid vacation v. paid FMLA; unpaid leave v. unpaid FMLA].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32</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7767168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85647"/>
            <a:ext cx="10515600" cy="526958"/>
          </a:xfrm>
        </p:spPr>
        <p:txBody>
          <a:bodyPr/>
          <a:lstStyle/>
          <a:p>
            <a:r>
              <a:rPr lang="en-US" sz="3200" b="1" dirty="0"/>
              <a:t>FMLA – Bonuses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83890" y="1921078"/>
            <a:ext cx="12010135" cy="3748201"/>
          </a:xfrm>
        </p:spPr>
        <p:txBody>
          <a:bodyPr/>
          <a:lstStyle/>
          <a:p>
            <a:pPr>
              <a:spcBef>
                <a:spcPts val="600"/>
              </a:spcBef>
            </a:pPr>
            <a:r>
              <a:rPr lang="en-US" sz="2200" u="sng" dirty="0">
                <a:solidFill>
                  <a:schemeClr val="tx1">
                    <a:lumMod val="65000"/>
                    <a:lumOff val="35000"/>
                  </a:schemeClr>
                </a:solidFill>
                <a:latin typeface="Futura Lt BT" panose="020B0402020204020303"/>
              </a:rPr>
              <a:t>Miscellaneous</a:t>
            </a:r>
            <a:r>
              <a:rPr lang="en-US" sz="2200" dirty="0">
                <a:solidFill>
                  <a:schemeClr val="tx1">
                    <a:lumMod val="65000"/>
                    <a:lumOff val="35000"/>
                  </a:schemeClr>
                </a:solidFill>
                <a:latin typeface="Futura Lt BT" panose="020B0402020204020303"/>
              </a:rPr>
              <a:t>:</a:t>
            </a:r>
          </a:p>
          <a:p>
            <a:pPr marL="0" indent="0">
              <a:spcBef>
                <a:spcPts val="600"/>
              </a:spcBef>
              <a:buNone/>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Employers may </a:t>
            </a:r>
            <a:r>
              <a:rPr lang="en-US" sz="2200" u="sng" dirty="0">
                <a:solidFill>
                  <a:schemeClr val="tx1">
                    <a:lumMod val="65000"/>
                    <a:lumOff val="35000"/>
                  </a:schemeClr>
                </a:solidFill>
                <a:latin typeface="Futura Lt BT" panose="020B0402020204020303"/>
              </a:rPr>
              <a:t>prorate</a:t>
            </a:r>
            <a:r>
              <a:rPr lang="en-US" sz="2200" dirty="0">
                <a:solidFill>
                  <a:schemeClr val="tx1">
                    <a:lumMod val="65000"/>
                    <a:lumOff val="35000"/>
                  </a:schemeClr>
                </a:solidFill>
                <a:latin typeface="Futura Lt BT" panose="020B0402020204020303"/>
              </a:rPr>
              <a:t> </a:t>
            </a:r>
            <a:r>
              <a:rPr lang="en-US" sz="2200" i="1" dirty="0">
                <a:solidFill>
                  <a:schemeClr val="tx1">
                    <a:lumMod val="65000"/>
                    <a:lumOff val="35000"/>
                  </a:schemeClr>
                </a:solidFill>
                <a:latin typeface="Futura Lt BT" panose="020B0402020204020303"/>
              </a:rPr>
              <a:t>conditional</a:t>
            </a:r>
            <a:r>
              <a:rPr lang="en-US" sz="2200" dirty="0">
                <a:solidFill>
                  <a:schemeClr val="tx1">
                    <a:lumMod val="65000"/>
                    <a:lumOff val="35000"/>
                  </a:schemeClr>
                </a:solidFill>
                <a:latin typeface="Futura Lt BT" panose="020B0402020204020303"/>
              </a:rPr>
              <a:t> bonuses when employees do not achieve the goal [e.g., hours worked] due to FMLA leave, provided they do so in a non-discriminatory manner.  73 Fed. Reg. at 67985. </a:t>
            </a:r>
          </a:p>
          <a:p>
            <a:pPr lvl="1">
              <a:spcBef>
                <a:spcPts val="600"/>
              </a:spcBef>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Generally, bonuses that are tied to corporate performance/profitability (not individual performance) should be treated as unconditional bonuses for FMLA purposes.  </a:t>
            </a:r>
            <a:r>
              <a:rPr lang="en-US" sz="2200" i="1" dirty="0">
                <a:solidFill>
                  <a:schemeClr val="tx1">
                    <a:lumMod val="65000"/>
                    <a:lumOff val="35000"/>
                  </a:schemeClr>
                </a:solidFill>
                <a:latin typeface="Futura Lt BT" panose="020B0402020204020303"/>
              </a:rPr>
              <a:t>Caldwell v. Building Plastics, Inc. </a:t>
            </a:r>
            <a:r>
              <a:rPr lang="en-US" sz="2200" dirty="0">
                <a:solidFill>
                  <a:schemeClr val="tx1">
                    <a:lumMod val="65000"/>
                    <a:lumOff val="35000"/>
                  </a:schemeClr>
                </a:solidFill>
                <a:latin typeface="Futura Lt BT" panose="020B0402020204020303"/>
              </a:rPr>
              <a:t>(2009).</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33</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459025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QUESTIONS?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34</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1432400771"/>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How to Properly Handle Incomplete and/or Insufficient Certification Forms?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35</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1995003854"/>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301829"/>
            <a:ext cx="10515600" cy="526958"/>
          </a:xfrm>
        </p:spPr>
        <p:txBody>
          <a:bodyPr/>
          <a:lstStyle/>
          <a:p>
            <a:r>
              <a:rPr lang="en-US" sz="2800" b="1" dirty="0"/>
              <a:t>FMLA – Incomplete/Insufficient Certification Forms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17447" y="2030135"/>
            <a:ext cx="11976578" cy="3716323"/>
          </a:xfrm>
        </p:spPr>
        <p:txBody>
          <a:bodyPr/>
          <a:lstStyle/>
          <a:p>
            <a:pPr>
              <a:spcBef>
                <a:spcPts val="600"/>
              </a:spcBef>
            </a:pPr>
            <a:r>
              <a:rPr lang="en-US" sz="2400" u="sng" dirty="0">
                <a:solidFill>
                  <a:schemeClr val="tx1">
                    <a:lumMod val="65000"/>
                    <a:lumOff val="35000"/>
                  </a:schemeClr>
                </a:solidFill>
                <a:latin typeface="Futura Lt BT" panose="020B0402020204020303"/>
              </a:rPr>
              <a:t>General Requirement</a:t>
            </a:r>
            <a:r>
              <a:rPr lang="en-US" sz="2400" dirty="0">
                <a:solidFill>
                  <a:schemeClr val="tx1">
                    <a:lumMod val="65000"/>
                    <a:lumOff val="35000"/>
                  </a:schemeClr>
                </a:solidFill>
                <a:latin typeface="Futura Lt BT" panose="020B0402020204020303"/>
              </a:rPr>
              <a:t>.   Employee must provide a “complete and sufficient medical certification.” </a:t>
            </a:r>
          </a:p>
          <a:p>
            <a:pPr marL="0" indent="0">
              <a:spcBef>
                <a:spcPts val="600"/>
              </a:spcBef>
              <a:buNone/>
            </a:pPr>
            <a:endParaRPr lang="en-US" sz="2400" dirty="0">
              <a:solidFill>
                <a:schemeClr val="tx1">
                  <a:lumMod val="65000"/>
                  <a:lumOff val="35000"/>
                </a:schemeClr>
              </a:solidFill>
              <a:latin typeface="Futura Lt BT" panose="020B0402020204020303"/>
            </a:endParaRPr>
          </a:p>
          <a:p>
            <a:pPr>
              <a:spcBef>
                <a:spcPts val="600"/>
              </a:spcBef>
            </a:pPr>
            <a:r>
              <a:rPr lang="en-US" sz="2400" u="sng" dirty="0">
                <a:solidFill>
                  <a:schemeClr val="tx1">
                    <a:lumMod val="65000"/>
                    <a:lumOff val="35000"/>
                  </a:schemeClr>
                </a:solidFill>
                <a:latin typeface="Futura Lt BT" panose="020B0402020204020303"/>
              </a:rPr>
              <a:t>Incomplete or Insufficient Certification</a:t>
            </a:r>
            <a:r>
              <a:rPr lang="en-US" sz="2400" dirty="0">
                <a:solidFill>
                  <a:schemeClr val="tx1">
                    <a:lumMod val="65000"/>
                    <a:lumOff val="35000"/>
                  </a:schemeClr>
                </a:solidFill>
                <a:latin typeface="Futura Lt BT" panose="020B0402020204020303"/>
              </a:rPr>
              <a:t>.</a:t>
            </a:r>
          </a:p>
          <a:p>
            <a:pPr marL="0" indent="0">
              <a:spcBef>
                <a:spcPts val="600"/>
              </a:spcBef>
              <a:buNone/>
            </a:pPr>
            <a:endParaRPr lang="en-US" sz="24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000" i="1" dirty="0">
                <a:solidFill>
                  <a:schemeClr val="tx1">
                    <a:lumMod val="65000"/>
                    <a:lumOff val="35000"/>
                  </a:schemeClr>
                </a:solidFill>
                <a:latin typeface="Futura Lt BT" panose="020B0402020204020303"/>
              </a:rPr>
              <a:t>Incomplete</a:t>
            </a:r>
            <a:r>
              <a:rPr lang="en-US" sz="2000" dirty="0">
                <a:solidFill>
                  <a:schemeClr val="tx1">
                    <a:lumMod val="65000"/>
                    <a:lumOff val="35000"/>
                  </a:schemeClr>
                </a:solidFill>
                <a:latin typeface="Futura Lt BT" panose="020B0402020204020303"/>
              </a:rPr>
              <a:t> = Form in which one of the applicable entries has not been completed.</a:t>
            </a:r>
          </a:p>
          <a:p>
            <a:pPr lvl="1">
              <a:spcBef>
                <a:spcPts val="600"/>
              </a:spcBef>
            </a:pPr>
            <a:endParaRPr lang="en-US" sz="20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000" i="1" dirty="0">
                <a:solidFill>
                  <a:schemeClr val="tx1">
                    <a:lumMod val="65000"/>
                    <a:lumOff val="35000"/>
                  </a:schemeClr>
                </a:solidFill>
                <a:latin typeface="Futura Lt BT" panose="020B0402020204020303"/>
              </a:rPr>
              <a:t>Insufficient</a:t>
            </a:r>
            <a:r>
              <a:rPr lang="en-US" sz="2000" dirty="0">
                <a:solidFill>
                  <a:schemeClr val="tx1">
                    <a:lumMod val="65000"/>
                    <a:lumOff val="35000"/>
                  </a:schemeClr>
                </a:solidFill>
                <a:latin typeface="Futura Lt BT" panose="020B0402020204020303"/>
              </a:rPr>
              <a:t> = Form that is complete, but in which one of the entries is vague, ambiguous, or non-responsive. </a:t>
            </a:r>
            <a:endParaRPr lang="en-US" sz="2000" dirty="0"/>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36</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9806333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292550"/>
            <a:ext cx="10515600" cy="526958"/>
          </a:xfrm>
        </p:spPr>
        <p:txBody>
          <a:bodyPr/>
          <a:lstStyle/>
          <a:p>
            <a:r>
              <a:rPr lang="en-US" sz="2800" b="1" dirty="0"/>
              <a:t>FMLA – Incomplete/Insufficient Certification Forms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92279" y="1904301"/>
            <a:ext cx="12001746" cy="3715420"/>
          </a:xfrm>
        </p:spPr>
        <p:txBody>
          <a:bodyPr/>
          <a:lstStyle/>
          <a:p>
            <a:pPr>
              <a:spcBef>
                <a:spcPts val="600"/>
              </a:spcBef>
            </a:pPr>
            <a:r>
              <a:rPr lang="en-US" sz="2200" u="sng" dirty="0">
                <a:solidFill>
                  <a:schemeClr val="tx1">
                    <a:lumMod val="65000"/>
                    <a:lumOff val="35000"/>
                  </a:schemeClr>
                </a:solidFill>
                <a:latin typeface="Futura Lt BT" panose="020B0402020204020303"/>
              </a:rPr>
              <a:t>Hansler v. Lehigh Valley Hospital – </a:t>
            </a:r>
            <a:r>
              <a:rPr lang="en-US" sz="2200" u="sng" dirty="0">
                <a:solidFill>
                  <a:schemeClr val="tx1">
                    <a:lumMod val="65000"/>
                    <a:lumOff val="35000"/>
                  </a:schemeClr>
                </a:solidFill>
                <a:highlight>
                  <a:srgbClr val="FFFF00"/>
                </a:highlight>
                <a:latin typeface="Futura Lt BT" panose="020B0402020204020303"/>
              </a:rPr>
              <a:t>Case Study to Illustrate Important Point About Analyzing Whether Certification Form is “Insufficient”</a:t>
            </a:r>
          </a:p>
          <a:p>
            <a:pPr marL="914400" lvl="1" indent="-457200">
              <a:spcBef>
                <a:spcPts val="600"/>
              </a:spcBef>
              <a:buFont typeface="Arial" panose="020B0604020202020204" pitchFamily="34" charset="0"/>
              <a:buChar char="•"/>
            </a:pPr>
            <a:r>
              <a:rPr lang="en-US" sz="1900" dirty="0">
                <a:solidFill>
                  <a:schemeClr val="tx1">
                    <a:lumMod val="65000"/>
                    <a:lumOff val="35000"/>
                  </a:schemeClr>
                </a:solidFill>
                <a:latin typeface="Futura Lt BT" panose="020B0402020204020303"/>
              </a:rPr>
              <a:t>Employee submitted certification form that failed to unambiguously address the nature and duration of her condition—it read, </a:t>
            </a:r>
            <a:r>
              <a:rPr lang="en-US" sz="1900" dirty="0">
                <a:solidFill>
                  <a:srgbClr val="FF0000"/>
                </a:solidFill>
                <a:latin typeface="Futura Lt BT" panose="020B0402020204020303"/>
              </a:rPr>
              <a:t>“…probable duration of one month.” </a:t>
            </a:r>
            <a:r>
              <a:rPr lang="en-US" sz="1900" dirty="0">
                <a:solidFill>
                  <a:schemeClr val="tx1">
                    <a:lumMod val="65000"/>
                    <a:lumOff val="35000"/>
                  </a:schemeClr>
                </a:solidFill>
                <a:latin typeface="Futura Lt BT" panose="020B0402020204020303"/>
              </a:rPr>
              <a:t>  Nature [medical facts—e.g., symptoms, diagnosis, hospitalization, etc.] and duration is required for a “sufficient” certification.   29 C.F.R. § 825.306. </a:t>
            </a:r>
          </a:p>
          <a:p>
            <a:pPr marL="457200" lvl="1">
              <a:spcBef>
                <a:spcPts val="600"/>
              </a:spcBef>
            </a:pPr>
            <a:endParaRPr lang="en-US" sz="1900" dirty="0">
              <a:solidFill>
                <a:schemeClr val="tx1">
                  <a:lumMod val="65000"/>
                  <a:lumOff val="35000"/>
                </a:schemeClr>
              </a:solidFill>
              <a:latin typeface="Futura Lt BT" panose="020B0402020204020303"/>
            </a:endParaRPr>
          </a:p>
          <a:p>
            <a:pPr marL="914400" lvl="1" indent="-457200">
              <a:spcBef>
                <a:spcPts val="600"/>
              </a:spcBef>
              <a:buFont typeface="Arial" panose="020B0604020202020204" pitchFamily="34" charset="0"/>
              <a:buChar char="•"/>
            </a:pPr>
            <a:r>
              <a:rPr lang="en-US" sz="1900" dirty="0">
                <a:solidFill>
                  <a:schemeClr val="tx1">
                    <a:lumMod val="65000"/>
                    <a:lumOff val="35000"/>
                  </a:schemeClr>
                </a:solidFill>
                <a:latin typeface="Futura Lt BT" panose="020B0402020204020303"/>
              </a:rPr>
              <a:t>Several weeks later, employer terminated employee’s employment based upon absenteeism, and claimed that FMLA request was denied, because request procedures not followed.  </a:t>
            </a:r>
            <a:r>
              <a:rPr lang="en-US" sz="1900" dirty="0">
                <a:solidFill>
                  <a:srgbClr val="FF0000"/>
                </a:solidFill>
                <a:latin typeface="Futura Lt BT" panose="020B0402020204020303"/>
              </a:rPr>
              <a:t>Employer’s position: “one month” = duration of condition, so not “extended period of time,” so not “serious health condition,” so not entitled to FMLA leave. </a:t>
            </a:r>
          </a:p>
          <a:p>
            <a:pPr marL="0" indent="0">
              <a:spcBef>
                <a:spcPts val="600"/>
              </a:spcBef>
              <a:buNone/>
            </a:pPr>
            <a:endParaRPr lang="en-US" sz="2200" u="sng" dirty="0">
              <a:solidFill>
                <a:schemeClr val="tx1">
                  <a:lumMod val="65000"/>
                  <a:lumOff val="35000"/>
                </a:schemeClr>
              </a:solidFill>
              <a:latin typeface="Futura Lt BT" panose="020B0402020204020303"/>
            </a:endParaRP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37</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34110901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292550"/>
            <a:ext cx="10515600" cy="526958"/>
          </a:xfrm>
        </p:spPr>
        <p:txBody>
          <a:bodyPr/>
          <a:lstStyle/>
          <a:p>
            <a:r>
              <a:rPr lang="en-US" sz="2800" b="1" dirty="0"/>
              <a:t>FMLA – Incomplete/Insufficient Certification Forms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09057" y="2231472"/>
            <a:ext cx="11778143" cy="3254153"/>
          </a:xfrm>
        </p:spPr>
        <p:txBody>
          <a:bodyPr/>
          <a:lstStyle/>
          <a:p>
            <a:pPr>
              <a:spcBef>
                <a:spcPts val="600"/>
              </a:spcBef>
            </a:pPr>
            <a:r>
              <a:rPr lang="en-US" sz="2200" u="sng" dirty="0">
                <a:solidFill>
                  <a:schemeClr val="tx1">
                    <a:lumMod val="65000"/>
                    <a:lumOff val="35000"/>
                  </a:schemeClr>
                </a:solidFill>
                <a:latin typeface="Futura Lt BT" panose="020B0402020204020303"/>
              </a:rPr>
              <a:t>Hansler v. Lehigh Valley Hospital – </a:t>
            </a:r>
            <a:r>
              <a:rPr lang="en-US" sz="2200" u="sng" dirty="0">
                <a:solidFill>
                  <a:schemeClr val="tx1">
                    <a:lumMod val="65000"/>
                    <a:lumOff val="35000"/>
                  </a:schemeClr>
                </a:solidFill>
                <a:highlight>
                  <a:srgbClr val="FFFF00"/>
                </a:highlight>
                <a:latin typeface="Futura Lt BT" panose="020B0402020204020303"/>
              </a:rPr>
              <a:t>Not So Fast!!!</a:t>
            </a:r>
          </a:p>
          <a:p>
            <a:pPr marL="0" indent="0">
              <a:spcBef>
                <a:spcPts val="600"/>
              </a:spcBef>
              <a:buNone/>
            </a:pPr>
            <a:endParaRPr lang="en-US" sz="2200" u="sng" dirty="0">
              <a:solidFill>
                <a:schemeClr val="tx1">
                  <a:lumMod val="65000"/>
                  <a:lumOff val="35000"/>
                </a:schemeClr>
              </a:solidFill>
              <a:latin typeface="Futura Lt BT" panose="020B0402020204020303"/>
            </a:endParaRPr>
          </a:p>
          <a:p>
            <a:pPr marL="91440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Court concluded that medical certification was </a:t>
            </a:r>
            <a:r>
              <a:rPr lang="en-US" sz="2200" u="sng" dirty="0">
                <a:solidFill>
                  <a:srgbClr val="FF0000"/>
                </a:solidFill>
                <a:latin typeface="Futura Lt BT" panose="020B0402020204020303"/>
              </a:rPr>
              <a:t>vague</a:t>
            </a:r>
            <a:r>
              <a:rPr lang="en-US" sz="2200" dirty="0">
                <a:solidFill>
                  <a:schemeClr val="tx1">
                    <a:lumMod val="65000"/>
                    <a:lumOff val="35000"/>
                  </a:schemeClr>
                </a:solidFill>
                <a:latin typeface="Futura Lt BT" panose="020B0402020204020303"/>
              </a:rPr>
              <a:t>—does “one month” refer to amount of leave needed or duration of condition?  </a:t>
            </a:r>
            <a:r>
              <a:rPr lang="en-US" sz="2200" dirty="0">
                <a:solidFill>
                  <a:srgbClr val="FF0000"/>
                </a:solidFill>
                <a:latin typeface="Futura Lt BT" panose="020B0402020204020303"/>
              </a:rPr>
              <a:t>So, “insufficient.”</a:t>
            </a:r>
          </a:p>
          <a:p>
            <a:pPr marL="457200" lvl="1">
              <a:spcBef>
                <a:spcPts val="600"/>
              </a:spcBef>
            </a:pPr>
            <a:endParaRPr lang="en-US" sz="2200" dirty="0">
              <a:solidFill>
                <a:srgbClr val="FF0000"/>
              </a:solidFill>
              <a:latin typeface="Futura Lt BT" panose="020B0402020204020303"/>
            </a:endParaRPr>
          </a:p>
          <a:p>
            <a:pPr marL="914400" lvl="1" indent="-457200">
              <a:spcBef>
                <a:spcPts val="600"/>
              </a:spcBef>
              <a:buFont typeface="Arial" panose="020B0604020202020204" pitchFamily="34" charset="0"/>
              <a:buChar char="•"/>
            </a:pPr>
            <a:r>
              <a:rPr lang="en-US" sz="2200" dirty="0">
                <a:solidFill>
                  <a:schemeClr val="tx1">
                    <a:lumMod val="65000"/>
                    <a:lumOff val="35000"/>
                  </a:schemeClr>
                </a:solidFill>
                <a:latin typeface="Futura Lt BT" panose="020B0402020204020303"/>
              </a:rPr>
              <a:t>Court concluded Employer was </a:t>
            </a:r>
            <a:r>
              <a:rPr lang="en-US" sz="2200" u="sng" dirty="0">
                <a:solidFill>
                  <a:schemeClr val="tx1">
                    <a:lumMod val="65000"/>
                    <a:lumOff val="35000"/>
                  </a:schemeClr>
                </a:solidFill>
                <a:latin typeface="Futura Lt BT" panose="020B0402020204020303"/>
              </a:rPr>
              <a:t>obligated</a:t>
            </a:r>
            <a:r>
              <a:rPr lang="en-US" sz="2200" dirty="0">
                <a:solidFill>
                  <a:schemeClr val="tx1">
                    <a:lumMod val="65000"/>
                    <a:lumOff val="35000"/>
                  </a:schemeClr>
                </a:solidFill>
                <a:latin typeface="Futura Lt BT" panose="020B0402020204020303"/>
              </a:rPr>
              <a:t> to provide </a:t>
            </a:r>
            <a:r>
              <a:rPr lang="en-US" sz="2200" u="sng" dirty="0">
                <a:solidFill>
                  <a:schemeClr val="tx1">
                    <a:lumMod val="65000"/>
                    <a:lumOff val="35000"/>
                  </a:schemeClr>
                </a:solidFill>
                <a:latin typeface="Futura Lt BT" panose="020B0402020204020303"/>
              </a:rPr>
              <a:t>notice of deficiencies</a:t>
            </a:r>
            <a:r>
              <a:rPr lang="en-US" sz="2200" dirty="0">
                <a:solidFill>
                  <a:schemeClr val="tx1">
                    <a:lumMod val="65000"/>
                    <a:lumOff val="35000"/>
                  </a:schemeClr>
                </a:solidFill>
                <a:latin typeface="Futura Lt BT" panose="020B0402020204020303"/>
              </a:rPr>
              <a:t> and seven calendar-day </a:t>
            </a:r>
            <a:r>
              <a:rPr lang="en-US" sz="2200" u="sng" dirty="0">
                <a:solidFill>
                  <a:schemeClr val="tx1">
                    <a:lumMod val="65000"/>
                    <a:lumOff val="35000"/>
                  </a:schemeClr>
                </a:solidFill>
                <a:latin typeface="Futura Lt BT" panose="020B0402020204020303"/>
              </a:rPr>
              <a:t>cure period</a:t>
            </a:r>
            <a:r>
              <a:rPr lang="en-US" sz="2200" dirty="0">
                <a:solidFill>
                  <a:schemeClr val="tx1">
                    <a:lumMod val="65000"/>
                    <a:lumOff val="35000"/>
                  </a:schemeClr>
                </a:solidFill>
                <a:latin typeface="Futura Lt BT" panose="020B0402020204020303"/>
              </a:rPr>
              <a:t>. 29 C.F.R. § 825.305.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38</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4274389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932108" y="1147631"/>
            <a:ext cx="10515600" cy="526958"/>
          </a:xfrm>
        </p:spPr>
        <p:txBody>
          <a:bodyPr/>
          <a:lstStyle/>
          <a:p>
            <a:r>
              <a:rPr lang="en-US" sz="2800" b="1" dirty="0"/>
              <a:t>FMLA – Incomplete/Insufficient Certification Forms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0" y="1674590"/>
            <a:ext cx="12094025" cy="4119628"/>
          </a:xfrm>
        </p:spPr>
        <p:txBody>
          <a:bodyPr/>
          <a:lstStyle/>
          <a:p>
            <a:pPr>
              <a:spcBef>
                <a:spcPts val="600"/>
              </a:spcBef>
            </a:pPr>
            <a:r>
              <a:rPr lang="en-US" u="sng" dirty="0">
                <a:solidFill>
                  <a:schemeClr val="tx1">
                    <a:lumMod val="65000"/>
                    <a:lumOff val="35000"/>
                  </a:schemeClr>
                </a:solidFill>
                <a:latin typeface="Futura Lt BT" panose="020B0402020204020303"/>
              </a:rPr>
              <a:t>Lessons: Hansler v. Lehigh Valley Hospital</a:t>
            </a:r>
          </a:p>
          <a:p>
            <a:pPr marL="0" indent="0">
              <a:spcBef>
                <a:spcPts val="600"/>
              </a:spcBef>
              <a:buNone/>
            </a:pPr>
            <a:endParaRPr lang="en-US" sz="2200" u="sng" dirty="0">
              <a:solidFill>
                <a:schemeClr val="tx1">
                  <a:lumMod val="65000"/>
                  <a:lumOff val="35000"/>
                </a:schemeClr>
              </a:solidFill>
              <a:latin typeface="Futura Lt BT" panose="020B0402020204020303"/>
            </a:endParaRPr>
          </a:p>
          <a:p>
            <a:pPr marL="914400" lvl="1" indent="-457200">
              <a:spcBef>
                <a:spcPts val="600"/>
              </a:spcBef>
              <a:buFont typeface="Arial" panose="020B0604020202020204" pitchFamily="34" charset="0"/>
              <a:buChar char="•"/>
            </a:pPr>
            <a:r>
              <a:rPr lang="en-US" sz="2000" dirty="0">
                <a:solidFill>
                  <a:schemeClr val="tx1">
                    <a:lumMod val="65000"/>
                    <a:lumOff val="35000"/>
                  </a:schemeClr>
                </a:solidFill>
                <a:latin typeface="Futura Lt BT" panose="020B0402020204020303"/>
              </a:rPr>
              <a:t>The employer </a:t>
            </a:r>
            <a:r>
              <a:rPr lang="en-US" sz="2000" u="sng" dirty="0">
                <a:solidFill>
                  <a:schemeClr val="tx1">
                    <a:lumMod val="65000"/>
                    <a:lumOff val="35000"/>
                  </a:schemeClr>
                </a:solidFill>
                <a:latin typeface="Futura Lt BT" panose="020B0402020204020303"/>
              </a:rPr>
              <a:t>shall advise</a:t>
            </a:r>
            <a:r>
              <a:rPr lang="en-US" sz="2000" dirty="0">
                <a:solidFill>
                  <a:schemeClr val="tx1">
                    <a:lumMod val="65000"/>
                    <a:lumOff val="35000"/>
                  </a:schemeClr>
                </a:solidFill>
                <a:latin typeface="Futura Lt BT" panose="020B0402020204020303"/>
              </a:rPr>
              <a:t> an employee whenever </a:t>
            </a:r>
            <a:r>
              <a:rPr lang="en-US" sz="2000" u="sng" dirty="0">
                <a:solidFill>
                  <a:srgbClr val="FF0000"/>
                </a:solidFill>
                <a:highlight>
                  <a:srgbClr val="FFFF00"/>
                </a:highlight>
                <a:latin typeface="Futura Lt BT" panose="020B0402020204020303"/>
              </a:rPr>
              <a:t>the </a:t>
            </a:r>
            <a:r>
              <a:rPr lang="en-US" sz="2000" i="1" u="sng" dirty="0">
                <a:solidFill>
                  <a:srgbClr val="FF0000"/>
                </a:solidFill>
                <a:highlight>
                  <a:srgbClr val="FFFF00"/>
                </a:highlight>
                <a:latin typeface="Futura Lt BT" panose="020B0402020204020303"/>
              </a:rPr>
              <a:t>employer </a:t>
            </a:r>
            <a:r>
              <a:rPr lang="en-US" sz="2000" u="sng" dirty="0">
                <a:solidFill>
                  <a:srgbClr val="FF0000"/>
                </a:solidFill>
                <a:highlight>
                  <a:srgbClr val="FFFF00"/>
                </a:highlight>
                <a:latin typeface="Futura Lt BT" panose="020B0402020204020303"/>
              </a:rPr>
              <a:t>finds </a:t>
            </a:r>
            <a:r>
              <a:rPr lang="en-US" sz="2000" dirty="0">
                <a:solidFill>
                  <a:schemeClr val="tx1">
                    <a:lumMod val="65000"/>
                    <a:lumOff val="35000"/>
                  </a:schemeClr>
                </a:solidFill>
                <a:latin typeface="Futura Lt BT" panose="020B0402020204020303"/>
              </a:rPr>
              <a:t>a certification incomplete or insufficient, and shall state in writing what additional information is necessary to make the certification complete and sufficient. 29 C.F.R. § 825.305. </a:t>
            </a:r>
          </a:p>
          <a:p>
            <a:pPr marL="457200" lvl="1">
              <a:spcBef>
                <a:spcPts val="600"/>
              </a:spcBef>
            </a:pPr>
            <a:endParaRPr lang="en-US" sz="2000" dirty="0">
              <a:solidFill>
                <a:schemeClr val="tx1">
                  <a:lumMod val="65000"/>
                  <a:lumOff val="35000"/>
                </a:schemeClr>
              </a:solidFill>
              <a:latin typeface="Futura Lt BT" panose="020B0402020204020303"/>
            </a:endParaRPr>
          </a:p>
          <a:p>
            <a:pPr marL="1463040" lvl="2" indent="-457200">
              <a:spcBef>
                <a:spcPts val="600"/>
              </a:spcBef>
              <a:buFont typeface="Arial" panose="020B0604020202020204" pitchFamily="34" charset="0"/>
              <a:buChar char="•"/>
            </a:pPr>
            <a:r>
              <a:rPr lang="en-US" sz="1900" dirty="0">
                <a:solidFill>
                  <a:srgbClr val="FF0000"/>
                </a:solidFill>
                <a:latin typeface="Futura Lt BT" panose="020B0402020204020303"/>
              </a:rPr>
              <a:t>Must give employee benefit of the doubt if certification is arguably ambiguous.  Employer’s determination is </a:t>
            </a:r>
            <a:r>
              <a:rPr lang="en-US" sz="1900" u="sng" dirty="0">
                <a:solidFill>
                  <a:srgbClr val="FF0000"/>
                </a:solidFill>
                <a:latin typeface="Futura Lt BT" panose="020B0402020204020303"/>
              </a:rPr>
              <a:t>not outcome determinative</a:t>
            </a:r>
            <a:r>
              <a:rPr lang="en-US" sz="1900" dirty="0">
                <a:solidFill>
                  <a:srgbClr val="FF0000"/>
                </a:solidFill>
                <a:latin typeface="Futura Lt BT" panose="020B0402020204020303"/>
              </a:rPr>
              <a:t>.</a:t>
            </a:r>
          </a:p>
          <a:p>
            <a:pPr marL="1005840" lvl="2">
              <a:spcBef>
                <a:spcPts val="600"/>
              </a:spcBef>
            </a:pPr>
            <a:endParaRPr lang="en-US" sz="2000" dirty="0">
              <a:solidFill>
                <a:srgbClr val="FF0000"/>
              </a:solidFill>
              <a:latin typeface="Futura Lt BT" panose="020B0402020204020303"/>
            </a:endParaRPr>
          </a:p>
          <a:p>
            <a:pPr marL="1463040" lvl="2" indent="-457200">
              <a:spcBef>
                <a:spcPts val="600"/>
              </a:spcBef>
              <a:buFont typeface="Arial" panose="020B0604020202020204" pitchFamily="34" charset="0"/>
              <a:buChar char="•"/>
            </a:pPr>
            <a:r>
              <a:rPr lang="en-US" sz="1800" dirty="0">
                <a:solidFill>
                  <a:srgbClr val="FF0000"/>
                </a:solidFill>
                <a:latin typeface="Futura Lt BT" panose="020B0402020204020303"/>
              </a:rPr>
              <a:t>Always ask yourself, is there an </a:t>
            </a:r>
            <a:r>
              <a:rPr lang="en-US" sz="1800" u="sng" dirty="0">
                <a:solidFill>
                  <a:srgbClr val="FF0000"/>
                </a:solidFill>
                <a:latin typeface="Futura Lt BT" panose="020B0402020204020303"/>
              </a:rPr>
              <a:t>employee-friendly interpretation</a:t>
            </a:r>
            <a:r>
              <a:rPr lang="en-US" sz="1800" dirty="0">
                <a:solidFill>
                  <a:srgbClr val="FF0000"/>
                </a:solidFill>
                <a:latin typeface="Futura Lt BT" panose="020B0402020204020303"/>
              </a:rPr>
              <a:t> of the certification form that supports “incompleteness” or “insufficiency”?  If so, provide written notice and opportunity to cure</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39</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857514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283734"/>
            <a:ext cx="10515600" cy="1400962"/>
          </a:xfrm>
        </p:spPr>
        <p:txBody>
          <a:bodyPr/>
          <a:lstStyle/>
          <a:p>
            <a:r>
              <a:rPr lang="en-US" sz="4000" b="1" dirty="0"/>
              <a:t>When is an Employer on Notice of Need for FMLA Leave?</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4</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95395" y="3036815"/>
            <a:ext cx="3810000" cy="2586904"/>
          </a:xfrm>
        </p:spPr>
      </p:pic>
      <p:pic>
        <p:nvPicPr>
          <p:cNvPr id="1026" name="Picture 2" descr="Staying Out of No Man&amp;#39;s Land – Neil Gupta, Ed.D.">
            <a:extLst>
              <a:ext uri="{FF2B5EF4-FFF2-40B4-BE49-F238E27FC236}">
                <a16:creationId xmlns:a16="http://schemas.microsoft.com/office/drawing/2014/main" id="{5610AC28-E292-4923-917F-383553F14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69" y="2639325"/>
            <a:ext cx="3810000" cy="28007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A20750-EAF9-4FEA-BA18-30BC58737189}"/>
              </a:ext>
            </a:extLst>
          </p:cNvPr>
          <p:cNvSpPr txBox="1"/>
          <p:nvPr/>
        </p:nvSpPr>
        <p:spPr>
          <a:xfrm flipH="1">
            <a:off x="7516535" y="2639326"/>
            <a:ext cx="4566406" cy="2800767"/>
          </a:xfrm>
          <a:prstGeom prst="rect">
            <a:avLst/>
          </a:prstGeom>
          <a:solidFill>
            <a:srgbClr val="FFFFFF"/>
          </a:solidFill>
          <a:ln w="38100">
            <a:solidFill>
              <a:srgbClr val="0070C0"/>
            </a:solidFill>
          </a:ln>
        </p:spPr>
        <p:txBody>
          <a:bodyPr wrap="square" rtlCol="0">
            <a:spAutoFit/>
          </a:bodyPr>
          <a:lstStyle/>
          <a:p>
            <a:pPr algn="ctr"/>
            <a:r>
              <a:rPr lang="en-US" sz="2200" b="1" u="sng" dirty="0">
                <a:solidFill>
                  <a:srgbClr val="0070C0"/>
                </a:solidFill>
              </a:rPr>
              <a:t>FMLA Has Its Own No Man’s Land</a:t>
            </a:r>
            <a:r>
              <a:rPr lang="en-US" sz="2200" b="1" dirty="0">
                <a:solidFill>
                  <a:srgbClr val="0070C0"/>
                </a:solidFill>
              </a:rPr>
              <a:t>: </a:t>
            </a:r>
          </a:p>
          <a:p>
            <a:pPr algn="ctr"/>
            <a:endParaRPr lang="en-US" sz="2200" b="1" dirty="0">
              <a:solidFill>
                <a:srgbClr val="0070C0"/>
              </a:solidFill>
            </a:endParaRPr>
          </a:p>
          <a:p>
            <a:pPr algn="ctr"/>
            <a:r>
              <a:rPr lang="en-US" sz="2200" b="1" dirty="0">
                <a:solidFill>
                  <a:srgbClr val="0070C0"/>
                </a:solidFill>
              </a:rPr>
              <a:t>That Place Where We </a:t>
            </a:r>
            <a:r>
              <a:rPr lang="en-US" sz="2200" b="1" u="sng" dirty="0">
                <a:solidFill>
                  <a:srgbClr val="0070C0"/>
                </a:solidFill>
              </a:rPr>
              <a:t>Struggle</a:t>
            </a:r>
            <a:r>
              <a:rPr lang="en-US" sz="2200" b="1" dirty="0">
                <a:solidFill>
                  <a:srgbClr val="0070C0"/>
                </a:solidFill>
              </a:rPr>
              <a:t> to Know Whether Circumstances Represent </a:t>
            </a:r>
            <a:r>
              <a:rPr lang="en-US" sz="2200" b="1" u="sng" dirty="0">
                <a:solidFill>
                  <a:srgbClr val="0070C0"/>
                </a:solidFill>
              </a:rPr>
              <a:t>Sufficient</a:t>
            </a:r>
            <a:r>
              <a:rPr lang="en-US" sz="2200" b="1" dirty="0">
                <a:solidFill>
                  <a:srgbClr val="0070C0"/>
                </a:solidFill>
              </a:rPr>
              <a:t> Notice of the Need for FMLA leave</a:t>
            </a:r>
          </a:p>
          <a:p>
            <a:pPr algn="ctr"/>
            <a:endParaRPr lang="en-US" sz="2200" b="1" dirty="0">
              <a:solidFill>
                <a:srgbClr val="0070C0"/>
              </a:solidFill>
            </a:endParaRPr>
          </a:p>
          <a:p>
            <a:pPr algn="ctr"/>
            <a:r>
              <a:rPr lang="en-US" sz="2200" b="1" dirty="0">
                <a:solidFill>
                  <a:srgbClr val="0070C0"/>
                </a:solidFill>
              </a:rPr>
              <a:t>Place Where Mistakes Happen!!!</a:t>
            </a:r>
          </a:p>
        </p:txBody>
      </p:sp>
    </p:spTree>
    <p:extLst>
      <p:ext uri="{BB962C8B-B14F-4D97-AF65-F5344CB8AC3E}">
        <p14:creationId xmlns:p14="http://schemas.microsoft.com/office/powerpoint/2010/main" val="20729644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61875"/>
            <a:ext cx="10515600" cy="526958"/>
          </a:xfrm>
        </p:spPr>
        <p:txBody>
          <a:bodyPr/>
          <a:lstStyle/>
          <a:p>
            <a:r>
              <a:rPr lang="en-US" sz="2800" b="1" dirty="0"/>
              <a:t>FMLA – Incomplete/Insufficient Certification Forms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 y="1791093"/>
            <a:ext cx="12094025" cy="4147794"/>
          </a:xfrm>
        </p:spPr>
        <p:txBody>
          <a:bodyPr/>
          <a:lstStyle/>
          <a:p>
            <a:pPr>
              <a:spcBef>
                <a:spcPts val="600"/>
              </a:spcBef>
            </a:pPr>
            <a:r>
              <a:rPr lang="en-US" dirty="0">
                <a:solidFill>
                  <a:schemeClr val="tx1">
                    <a:lumMod val="65000"/>
                    <a:lumOff val="35000"/>
                  </a:schemeClr>
                </a:solidFill>
                <a:latin typeface="Futura Lt BT" panose="020B0402020204020303"/>
              </a:rPr>
              <a:t>What if notice and opportunity to cure and certification remains insufficient?</a:t>
            </a:r>
          </a:p>
          <a:p>
            <a:pPr marL="0" indent="0">
              <a:spcBef>
                <a:spcPts val="600"/>
              </a:spcBef>
              <a:buNone/>
            </a:pPr>
            <a:endParaRPr lang="en-US" dirty="0">
              <a:solidFill>
                <a:schemeClr val="tx1">
                  <a:lumMod val="65000"/>
                  <a:lumOff val="35000"/>
                </a:schemeClr>
              </a:solidFill>
              <a:latin typeface="Futura Lt BT" panose="020B0402020204020303"/>
            </a:endParaRPr>
          </a:p>
          <a:p>
            <a:pPr>
              <a:spcBef>
                <a:spcPts val="600"/>
              </a:spcBef>
            </a:pPr>
            <a:r>
              <a:rPr lang="en-US" u="sng" dirty="0">
                <a:solidFill>
                  <a:schemeClr val="tx1">
                    <a:lumMod val="65000"/>
                    <a:lumOff val="35000"/>
                  </a:schemeClr>
                </a:solidFill>
                <a:latin typeface="Futura Lt BT" panose="020B0402020204020303"/>
              </a:rPr>
              <a:t>Authentication of Certifications</a:t>
            </a:r>
            <a:r>
              <a:rPr lang="en-US" dirty="0">
                <a:solidFill>
                  <a:schemeClr val="tx1">
                    <a:lumMod val="65000"/>
                    <a:lumOff val="35000"/>
                  </a:schemeClr>
                </a:solidFill>
                <a:latin typeface="Futura Lt BT" panose="020B0402020204020303"/>
              </a:rPr>
              <a:t>. </a:t>
            </a:r>
            <a:r>
              <a:rPr lang="en-US" dirty="0">
                <a:solidFill>
                  <a:srgbClr val="FF0000"/>
                </a:solidFill>
                <a:latin typeface="Futura Lt BT" panose="020B0402020204020303"/>
              </a:rPr>
              <a:t>Only after notice/cure </a:t>
            </a:r>
            <a:r>
              <a:rPr lang="en-US" dirty="0">
                <a:solidFill>
                  <a:schemeClr val="tx1">
                    <a:lumMod val="65000"/>
                    <a:lumOff val="35000"/>
                  </a:schemeClr>
                </a:solidFill>
                <a:latin typeface="Futura Lt BT" panose="020B0402020204020303"/>
              </a:rPr>
              <a:t>- confirming opining healthcare provider actually completed the certification form. 29 C.F.R. § 825.307.   </a:t>
            </a:r>
            <a:r>
              <a:rPr lang="en-US" dirty="0">
                <a:solidFill>
                  <a:srgbClr val="FF0000"/>
                </a:solidFill>
                <a:latin typeface="Futura Lt BT" panose="020B0402020204020303"/>
              </a:rPr>
              <a:t>PERMISSIVE/NOT REQUIRED</a:t>
            </a:r>
          </a:p>
          <a:p>
            <a:pPr marL="0" indent="0">
              <a:spcBef>
                <a:spcPts val="600"/>
              </a:spcBef>
              <a:buNone/>
            </a:pPr>
            <a:endParaRPr lang="en-US" dirty="0">
              <a:solidFill>
                <a:srgbClr val="FF0000"/>
              </a:solidFill>
              <a:latin typeface="Futura Lt BT" panose="020B0402020204020303"/>
            </a:endParaRPr>
          </a:p>
          <a:p>
            <a:pPr>
              <a:spcBef>
                <a:spcPts val="600"/>
              </a:spcBef>
            </a:pPr>
            <a:r>
              <a:rPr lang="en-US" u="sng" dirty="0">
                <a:solidFill>
                  <a:schemeClr val="tx1">
                    <a:lumMod val="65000"/>
                    <a:lumOff val="35000"/>
                  </a:schemeClr>
                </a:solidFill>
                <a:latin typeface="Futura Lt BT" panose="020B0402020204020303"/>
              </a:rPr>
              <a:t>Clarification of Certifications</a:t>
            </a:r>
            <a:r>
              <a:rPr lang="en-US" dirty="0">
                <a:solidFill>
                  <a:schemeClr val="tx1">
                    <a:lumMod val="65000"/>
                    <a:lumOff val="35000"/>
                  </a:schemeClr>
                </a:solidFill>
                <a:latin typeface="Futura Lt BT" panose="020B0402020204020303"/>
              </a:rPr>
              <a:t>. </a:t>
            </a:r>
            <a:r>
              <a:rPr lang="en-US" dirty="0">
                <a:solidFill>
                  <a:srgbClr val="FF0000"/>
                </a:solidFill>
                <a:latin typeface="Futura Lt BT" panose="020B0402020204020303"/>
              </a:rPr>
              <a:t>Only after notice/cure </a:t>
            </a:r>
            <a:r>
              <a:rPr lang="en-US" dirty="0">
                <a:solidFill>
                  <a:schemeClr val="tx1">
                    <a:lumMod val="65000"/>
                    <a:lumOff val="35000"/>
                  </a:schemeClr>
                </a:solidFill>
                <a:latin typeface="Futura Lt BT" panose="020B0402020204020303"/>
              </a:rPr>
              <a:t>– understand opining healthcare provider’s handwriting or the meaning of a particular response. 29 C.F.R. § 825.307.  </a:t>
            </a:r>
            <a:r>
              <a:rPr lang="en-US" dirty="0">
                <a:solidFill>
                  <a:srgbClr val="FF0000"/>
                </a:solidFill>
                <a:latin typeface="Futura Lt BT" panose="020B0402020204020303"/>
              </a:rPr>
              <a:t>PERMISSIVE/NOT REQUIRED</a:t>
            </a:r>
          </a:p>
          <a:p>
            <a:r>
              <a:rPr lang="en-US" dirty="0"/>
              <a:t>Doctors, podiatrists, dentists, clinical psychologists, optometrists, chiropractors, nurse practitioners, clinical social workers, physician assistants, etc. </a:t>
            </a:r>
          </a:p>
          <a:p>
            <a:pPr>
              <a:spcBef>
                <a:spcPts val="600"/>
              </a:spcBef>
            </a:pPr>
            <a:endParaRPr lang="en-US" sz="2200" dirty="0">
              <a:solidFill>
                <a:srgbClr val="FF0000"/>
              </a:solidFill>
              <a:latin typeface="Futura Lt BT" panose="020B0402020204020303"/>
            </a:endParaRP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40</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6278801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32513"/>
            <a:ext cx="10515600" cy="526958"/>
          </a:xfrm>
        </p:spPr>
        <p:txBody>
          <a:bodyPr/>
          <a:lstStyle/>
          <a:p>
            <a:r>
              <a:rPr lang="en-US" sz="2800" b="1" dirty="0"/>
              <a:t>FMLA – Incomplete/Insufficient Certification Forms </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67111" y="1814809"/>
            <a:ext cx="12026913" cy="3923261"/>
          </a:xfrm>
        </p:spPr>
        <p:txBody>
          <a:bodyPr/>
          <a:lstStyle/>
          <a:p>
            <a:pPr>
              <a:spcBef>
                <a:spcPts val="600"/>
              </a:spcBef>
            </a:pPr>
            <a:r>
              <a:rPr lang="en-US" sz="2200" u="sng" dirty="0">
                <a:solidFill>
                  <a:schemeClr val="tx1">
                    <a:lumMod val="65000"/>
                    <a:lumOff val="35000"/>
                  </a:schemeClr>
                </a:solidFill>
                <a:latin typeface="Futura Lt BT" panose="020B0402020204020303"/>
              </a:rPr>
              <a:t>Contact with Healthcare Provider</a:t>
            </a:r>
          </a:p>
          <a:p>
            <a:pPr marL="0" indent="0">
              <a:spcBef>
                <a:spcPts val="600"/>
              </a:spcBef>
              <a:buNone/>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b="1" dirty="0">
                <a:solidFill>
                  <a:schemeClr val="tx1">
                    <a:lumMod val="65000"/>
                    <a:lumOff val="35000"/>
                  </a:schemeClr>
                </a:solidFill>
                <a:latin typeface="Futura Lt BT" panose="020B0402020204020303"/>
              </a:rPr>
              <a:t>Authentication</a:t>
            </a:r>
            <a:r>
              <a:rPr lang="en-US" sz="2200" dirty="0">
                <a:solidFill>
                  <a:schemeClr val="tx1">
                    <a:lumMod val="65000"/>
                    <a:lumOff val="35000"/>
                  </a:schemeClr>
                </a:solidFill>
                <a:latin typeface="Futura Lt BT" panose="020B0402020204020303"/>
              </a:rPr>
              <a:t> = </a:t>
            </a:r>
            <a:r>
              <a:rPr lang="en-US" sz="2200" u="sng" dirty="0">
                <a:solidFill>
                  <a:schemeClr val="tx1">
                    <a:lumMod val="65000"/>
                    <a:lumOff val="35000"/>
                  </a:schemeClr>
                </a:solidFill>
                <a:latin typeface="Futura Lt BT" panose="020B0402020204020303"/>
              </a:rPr>
              <a:t>NO</a:t>
            </a:r>
            <a:r>
              <a:rPr lang="en-US" sz="2200" dirty="0">
                <a:solidFill>
                  <a:schemeClr val="tx1">
                    <a:lumMod val="65000"/>
                    <a:lumOff val="35000"/>
                  </a:schemeClr>
                </a:solidFill>
                <a:latin typeface="Futura Lt BT" panose="020B0402020204020303"/>
              </a:rPr>
              <a:t> employee consent required.</a:t>
            </a:r>
          </a:p>
          <a:p>
            <a:pPr lvl="1">
              <a:spcBef>
                <a:spcPts val="600"/>
              </a:spcBef>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b="1" dirty="0">
                <a:solidFill>
                  <a:schemeClr val="tx1">
                    <a:lumMod val="65000"/>
                    <a:lumOff val="35000"/>
                  </a:schemeClr>
                </a:solidFill>
                <a:latin typeface="Futura Lt BT" panose="020B0402020204020303"/>
              </a:rPr>
              <a:t>Clarification</a:t>
            </a:r>
            <a:r>
              <a:rPr lang="en-US" sz="2200" dirty="0">
                <a:solidFill>
                  <a:schemeClr val="tx1">
                    <a:lumMod val="65000"/>
                    <a:lumOff val="35000"/>
                  </a:schemeClr>
                </a:solidFill>
                <a:latin typeface="Futura Lt BT" panose="020B0402020204020303"/>
              </a:rPr>
              <a:t> = employee consent required, preferably in writing [or ask employee to do it]. </a:t>
            </a:r>
          </a:p>
          <a:p>
            <a:pPr lvl="1">
              <a:spcBef>
                <a:spcPts val="600"/>
              </a:spcBef>
            </a:pPr>
            <a:endParaRPr lang="en-US" sz="2200" dirty="0">
              <a:solidFill>
                <a:schemeClr val="tx1">
                  <a:lumMod val="65000"/>
                  <a:lumOff val="35000"/>
                </a:schemeClr>
              </a:solidFill>
              <a:latin typeface="Futura Lt BT" panose="020B0402020204020303"/>
            </a:endParaRPr>
          </a:p>
          <a:p>
            <a:pPr marL="1005840" lvl="1" indent="-457200">
              <a:spcBef>
                <a:spcPts val="600"/>
              </a:spcBef>
              <a:buFont typeface="Arial" panose="020B0604020202020204" pitchFamily="34" charset="0"/>
              <a:buChar char="•"/>
            </a:pPr>
            <a:r>
              <a:rPr lang="en-US" sz="2200" b="1" dirty="0">
                <a:solidFill>
                  <a:schemeClr val="tx1">
                    <a:lumMod val="65000"/>
                    <a:lumOff val="35000"/>
                  </a:schemeClr>
                </a:solidFill>
                <a:latin typeface="Futura Lt BT" panose="020B0402020204020303"/>
              </a:rPr>
              <a:t>Point Person </a:t>
            </a:r>
            <a:r>
              <a:rPr lang="en-US" sz="2200" dirty="0">
                <a:solidFill>
                  <a:schemeClr val="tx1">
                    <a:lumMod val="65000"/>
                    <a:lumOff val="35000"/>
                  </a:schemeClr>
                </a:solidFill>
                <a:latin typeface="Futura Lt BT" panose="020B0402020204020303"/>
              </a:rPr>
              <a:t>= Employer must use healthcare provider, human resources professional, a leave administrator, or a management official to contact opining physician.  </a:t>
            </a:r>
            <a:r>
              <a:rPr lang="en-US" sz="2200" u="sng" dirty="0">
                <a:solidFill>
                  <a:srgbClr val="FF0000"/>
                </a:solidFill>
                <a:latin typeface="Futura Lt BT" panose="020B0402020204020303"/>
              </a:rPr>
              <a:t>However, may not use employee’s direct supervisor</a:t>
            </a:r>
            <a:r>
              <a:rPr lang="en-US" sz="2200" dirty="0">
                <a:solidFill>
                  <a:schemeClr val="tx1">
                    <a:lumMod val="65000"/>
                    <a:lumOff val="35000"/>
                  </a:schemeClr>
                </a:solidFill>
                <a:latin typeface="Futura Lt BT" panose="020B0402020204020303"/>
              </a:rPr>
              <a:t>.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41</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1731825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QUESTIONS?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42</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377686467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3D0B-32FB-47F4-8A55-9B2967DAF2C1}"/>
              </a:ext>
            </a:extLst>
          </p:cNvPr>
          <p:cNvSpPr>
            <a:spLocks noGrp="1"/>
          </p:cNvSpPr>
          <p:nvPr>
            <p:ph type="title"/>
          </p:nvPr>
        </p:nvSpPr>
        <p:spPr>
          <a:xfrm>
            <a:off x="838200" y="1347432"/>
            <a:ext cx="10515600" cy="847287"/>
          </a:xfrm>
        </p:spPr>
        <p:txBody>
          <a:bodyPr/>
          <a:lstStyle/>
          <a:p>
            <a:r>
              <a:rPr lang="en-US" sz="4000" b="1" dirty="0"/>
              <a:t>How to Handle Two Esoteric FFCRA Considerations?</a:t>
            </a:r>
          </a:p>
        </p:txBody>
      </p:sp>
      <p:sp>
        <p:nvSpPr>
          <p:cNvPr id="4" name="Slide Number Placeholder 3">
            <a:extLst>
              <a:ext uri="{FF2B5EF4-FFF2-40B4-BE49-F238E27FC236}">
                <a16:creationId xmlns:a16="http://schemas.microsoft.com/office/drawing/2014/main" id="{F724D5BE-44D0-4D66-B1EE-24687788556E}"/>
              </a:ext>
            </a:extLst>
          </p:cNvPr>
          <p:cNvSpPr>
            <a:spLocks noGrp="1"/>
          </p:cNvSpPr>
          <p:nvPr>
            <p:ph type="sldNum" sz="quarter" idx="12"/>
          </p:nvPr>
        </p:nvSpPr>
        <p:spPr/>
        <p:txBody>
          <a:bodyPr/>
          <a:lstStyle/>
          <a:p>
            <a:fld id="{BAD6CB25-7C37-443B-9621-34F6E10CAA68}" type="slidenum">
              <a:rPr lang="en-US" smtClean="0"/>
              <a:t>43</a:t>
            </a:fld>
            <a:endParaRPr lang="en-US" dirty="0"/>
          </a:p>
        </p:txBody>
      </p:sp>
      <p:pic>
        <p:nvPicPr>
          <p:cNvPr id="13" name="Content Placeholder 12">
            <a:extLst>
              <a:ext uri="{FF2B5EF4-FFF2-40B4-BE49-F238E27FC236}">
                <a16:creationId xmlns:a16="http://schemas.microsoft.com/office/drawing/2014/main" id="{66BC6193-D04E-4CA6-91D3-3BB0053A01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734811"/>
            <a:ext cx="6096000" cy="2888908"/>
          </a:xfrm>
        </p:spPr>
      </p:pic>
    </p:spTree>
    <p:extLst>
      <p:ext uri="{BB962C8B-B14F-4D97-AF65-F5344CB8AC3E}">
        <p14:creationId xmlns:p14="http://schemas.microsoft.com/office/powerpoint/2010/main" val="3215034004"/>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569993"/>
            <a:ext cx="10515600" cy="526958"/>
          </a:xfrm>
        </p:spPr>
        <p:txBody>
          <a:bodyPr/>
          <a:lstStyle/>
          <a:p>
            <a:r>
              <a:rPr lang="en-US" sz="3200" b="1" dirty="0"/>
              <a:t>FFCRA – Does EFML Count Against Classic FMLA</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67111" y="2413262"/>
            <a:ext cx="12026913" cy="3321878"/>
          </a:xfrm>
        </p:spPr>
        <p:txBody>
          <a:bodyPr/>
          <a:lstStyle/>
          <a:p>
            <a:pPr>
              <a:spcBef>
                <a:spcPts val="600"/>
              </a:spcBef>
            </a:pPr>
            <a:r>
              <a:rPr lang="en-US" sz="2200" dirty="0">
                <a:latin typeface="Futura Lt BT" panose="020B0402020204020303"/>
              </a:rPr>
              <a:t>No Guidance – So “Risk Tolerance” Analysis</a:t>
            </a:r>
          </a:p>
          <a:p>
            <a:pPr marL="0" indent="0">
              <a:spcBef>
                <a:spcPts val="600"/>
              </a:spcBef>
              <a:buNone/>
            </a:pPr>
            <a:endParaRPr lang="en-US" sz="2200" dirty="0">
              <a:latin typeface="Futura Lt BT" panose="020B0402020204020303"/>
            </a:endParaRPr>
          </a:p>
          <a:p>
            <a:pPr marL="1005840" lvl="1" indent="-457200">
              <a:spcBef>
                <a:spcPts val="600"/>
              </a:spcBef>
              <a:buFont typeface="Arial" panose="020B0604020202020204" pitchFamily="34" charset="0"/>
              <a:buChar char="•"/>
            </a:pPr>
            <a:r>
              <a:rPr lang="en-US" sz="2200" u="sng" dirty="0">
                <a:solidFill>
                  <a:schemeClr val="bg1">
                    <a:lumMod val="50000"/>
                  </a:schemeClr>
                </a:solidFill>
                <a:latin typeface="Futura Lt BT" panose="020B0402020204020303"/>
              </a:rPr>
              <a:t>Conservative Approach</a:t>
            </a:r>
            <a:r>
              <a:rPr lang="en-US" sz="2200" dirty="0">
                <a:solidFill>
                  <a:schemeClr val="bg1">
                    <a:lumMod val="50000"/>
                  </a:schemeClr>
                </a:solidFill>
                <a:latin typeface="Futura Lt BT" panose="020B0402020204020303"/>
              </a:rPr>
              <a:t> = treat as two separate buckets of leave [12 weeks “classic” FMLA and 12 weeks “emergency FML”].  </a:t>
            </a:r>
            <a:r>
              <a:rPr lang="en-US" sz="2200" dirty="0">
                <a:solidFill>
                  <a:srgbClr val="00B0F0"/>
                </a:solidFill>
                <a:latin typeface="Futura Lt BT" panose="020B0402020204020303"/>
              </a:rPr>
              <a:t>Uncommon approach</a:t>
            </a:r>
            <a:r>
              <a:rPr lang="en-US" sz="2200" dirty="0">
                <a:solidFill>
                  <a:schemeClr val="bg1">
                    <a:lumMod val="50000"/>
                  </a:schemeClr>
                </a:solidFill>
                <a:latin typeface="Futura Lt BT" panose="020B0402020204020303"/>
              </a:rPr>
              <a:t>. </a:t>
            </a:r>
          </a:p>
          <a:p>
            <a:pPr lvl="1">
              <a:spcBef>
                <a:spcPts val="600"/>
              </a:spcBef>
            </a:pPr>
            <a:endParaRPr lang="en-US" sz="2200" dirty="0">
              <a:solidFill>
                <a:schemeClr val="bg1">
                  <a:lumMod val="50000"/>
                </a:schemeClr>
              </a:solidFill>
              <a:latin typeface="Futura Lt BT" panose="020B0402020204020303"/>
            </a:endParaRPr>
          </a:p>
          <a:p>
            <a:pPr marL="1005840" lvl="1" indent="-457200">
              <a:spcBef>
                <a:spcPts val="600"/>
              </a:spcBef>
              <a:buFont typeface="Arial" panose="020B0604020202020204" pitchFamily="34" charset="0"/>
              <a:buChar char="•"/>
            </a:pPr>
            <a:r>
              <a:rPr lang="en-US" sz="2200" u="sng" dirty="0">
                <a:solidFill>
                  <a:schemeClr val="bg1">
                    <a:lumMod val="50000"/>
                  </a:schemeClr>
                </a:solidFill>
                <a:latin typeface="Futura Lt BT" panose="020B0402020204020303"/>
              </a:rPr>
              <a:t>Higher Risk Tolerance Approach </a:t>
            </a:r>
            <a:r>
              <a:rPr lang="en-US" sz="2200" dirty="0">
                <a:solidFill>
                  <a:schemeClr val="bg1">
                    <a:lumMod val="50000"/>
                  </a:schemeClr>
                </a:solidFill>
                <a:latin typeface="Futura Lt BT" panose="020B0402020204020303"/>
              </a:rPr>
              <a:t>= EFML counts toward the12 week maximum under “classic” FMLA. </a:t>
            </a:r>
            <a:endParaRPr lang="da-DK" sz="2200" dirty="0">
              <a:solidFill>
                <a:schemeClr val="bg1">
                  <a:lumMod val="50000"/>
                </a:schemeClr>
              </a:solidFill>
              <a:latin typeface="Futura Lt BT" panose="020B0402020204020303"/>
            </a:endParaRP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44</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27968641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146349"/>
            <a:ext cx="10515600" cy="847288"/>
          </a:xfrm>
        </p:spPr>
        <p:txBody>
          <a:bodyPr/>
          <a:lstStyle/>
          <a:p>
            <a:r>
              <a:rPr lang="en-US" sz="2400" b="1" dirty="0"/>
              <a:t>Employer Does Not Voluntarily Extend FFCRA – Is an Asymptomatic COVID-19 Positive Employee Eligible for Classic FMLA?</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67111" y="2162811"/>
            <a:ext cx="12026913" cy="3572329"/>
          </a:xfrm>
        </p:spPr>
        <p:txBody>
          <a:bodyPr/>
          <a:lstStyle/>
          <a:p>
            <a:pPr>
              <a:spcBef>
                <a:spcPts val="600"/>
              </a:spcBef>
            </a:pPr>
            <a:r>
              <a:rPr lang="en-US" sz="2200" u="sng" dirty="0">
                <a:latin typeface="Futura Lt BT" panose="020B0402020204020303"/>
              </a:rPr>
              <a:t>Sequence of events</a:t>
            </a:r>
            <a:r>
              <a:rPr lang="en-US" sz="2200" dirty="0">
                <a:latin typeface="Futura Lt BT" panose="020B0402020204020303"/>
              </a:rPr>
              <a:t>:</a:t>
            </a:r>
          </a:p>
          <a:p>
            <a:pPr marL="0" indent="0">
              <a:spcBef>
                <a:spcPts val="600"/>
              </a:spcBef>
              <a:buNone/>
            </a:pPr>
            <a:endParaRPr lang="en-US" sz="2200" dirty="0">
              <a:latin typeface="Futura Lt BT" panose="020B0402020204020303"/>
            </a:endParaRPr>
          </a:p>
          <a:p>
            <a:pPr marL="1005840" lvl="1" indent="-457200">
              <a:spcBef>
                <a:spcPts val="600"/>
              </a:spcBef>
              <a:buFont typeface="Arial" panose="020B0604020202020204" pitchFamily="34" charset="0"/>
              <a:buChar char="•"/>
            </a:pPr>
            <a:r>
              <a:rPr lang="en-US" sz="2000" dirty="0">
                <a:solidFill>
                  <a:schemeClr val="bg1">
                    <a:lumMod val="50000"/>
                  </a:schemeClr>
                </a:solidFill>
                <a:latin typeface="Futura Lt BT" panose="020B0402020204020303"/>
              </a:rPr>
              <a:t>Employee tests positive for COVID-19.</a:t>
            </a:r>
          </a:p>
          <a:p>
            <a:pPr lvl="1">
              <a:spcBef>
                <a:spcPts val="600"/>
              </a:spcBef>
            </a:pPr>
            <a:endParaRPr lang="en-US" sz="2000" dirty="0">
              <a:solidFill>
                <a:schemeClr val="bg1">
                  <a:lumMod val="50000"/>
                </a:schemeClr>
              </a:solidFill>
              <a:latin typeface="Futura Lt BT" panose="020B0402020204020303"/>
            </a:endParaRPr>
          </a:p>
          <a:p>
            <a:pPr marL="1005840" lvl="1" indent="-457200">
              <a:spcBef>
                <a:spcPts val="600"/>
              </a:spcBef>
              <a:buFont typeface="Arial" panose="020B0604020202020204" pitchFamily="34" charset="0"/>
              <a:buChar char="•"/>
            </a:pPr>
            <a:r>
              <a:rPr lang="en-US" sz="2000" dirty="0">
                <a:solidFill>
                  <a:schemeClr val="bg1">
                    <a:lumMod val="50000"/>
                  </a:schemeClr>
                </a:solidFill>
                <a:latin typeface="Futura Lt BT" panose="020B0402020204020303"/>
              </a:rPr>
              <a:t>Completely asymptomatic, so no doctor visit and no regimen of continuing treatment.</a:t>
            </a:r>
          </a:p>
          <a:p>
            <a:pPr lvl="1">
              <a:spcBef>
                <a:spcPts val="600"/>
              </a:spcBef>
            </a:pPr>
            <a:endParaRPr lang="en-US" sz="2000" dirty="0">
              <a:solidFill>
                <a:schemeClr val="bg1">
                  <a:lumMod val="50000"/>
                </a:schemeClr>
              </a:solidFill>
              <a:latin typeface="Futura Lt BT" panose="020B0402020204020303"/>
            </a:endParaRPr>
          </a:p>
          <a:p>
            <a:pPr marL="1005840" lvl="1" indent="-457200">
              <a:spcBef>
                <a:spcPts val="600"/>
              </a:spcBef>
              <a:buFont typeface="Arial" panose="020B0604020202020204" pitchFamily="34" charset="0"/>
              <a:buChar char="•"/>
            </a:pPr>
            <a:r>
              <a:rPr lang="en-US" sz="2000" dirty="0">
                <a:solidFill>
                  <a:schemeClr val="bg1">
                    <a:lumMod val="50000"/>
                  </a:schemeClr>
                </a:solidFill>
                <a:latin typeface="Futura Lt BT" panose="020B0402020204020303"/>
              </a:rPr>
              <a:t>Employee is advised by physician to quarantine for 14 days. </a:t>
            </a:r>
          </a:p>
          <a:p>
            <a:pPr lvl="1">
              <a:spcBef>
                <a:spcPts val="600"/>
              </a:spcBef>
            </a:pPr>
            <a:endParaRPr lang="en-US" sz="2000" dirty="0">
              <a:solidFill>
                <a:schemeClr val="bg1">
                  <a:lumMod val="50000"/>
                </a:schemeClr>
              </a:solidFill>
              <a:latin typeface="Futura Lt BT" panose="020B0402020204020303"/>
            </a:endParaRPr>
          </a:p>
          <a:p>
            <a:pPr marL="1005840" lvl="1" indent="-457200">
              <a:spcBef>
                <a:spcPts val="600"/>
              </a:spcBef>
              <a:buFont typeface="Arial" panose="020B0604020202020204" pitchFamily="34" charset="0"/>
              <a:buChar char="•"/>
            </a:pPr>
            <a:r>
              <a:rPr lang="en-US" sz="2000" dirty="0">
                <a:solidFill>
                  <a:schemeClr val="bg1">
                    <a:lumMod val="50000"/>
                  </a:schemeClr>
                </a:solidFill>
                <a:latin typeface="Futura Lt BT" panose="020B0402020204020303"/>
              </a:rPr>
              <a:t>Employee’s position is not one that can be performed remotely.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45</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33207329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838200" y="1569993"/>
            <a:ext cx="10515600" cy="526958"/>
          </a:xfrm>
        </p:spPr>
        <p:txBody>
          <a:bodyPr/>
          <a:lstStyle/>
          <a:p>
            <a:r>
              <a:rPr lang="en-US" sz="2400" b="1" dirty="0"/>
              <a:t>Employer Does Not Voluntarily Extend FFCRA – Is an Asymptomatic COVID-19 Positive Employee Eligible for Classic FMLA?</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42613" y="3179428"/>
            <a:ext cx="11853644" cy="2374084"/>
          </a:xfrm>
        </p:spPr>
        <p:txBody>
          <a:bodyPr/>
          <a:lstStyle/>
          <a:p>
            <a:pPr>
              <a:spcBef>
                <a:spcPts val="600"/>
              </a:spcBef>
            </a:pPr>
            <a:r>
              <a:rPr lang="en-US" sz="2300" i="1" dirty="0">
                <a:solidFill>
                  <a:srgbClr val="FF0000"/>
                </a:solidFill>
                <a:latin typeface="Futura Lt BT" panose="020B0402020204020303"/>
              </a:rPr>
              <a:t>Moral of the Story </a:t>
            </a:r>
            <a:r>
              <a:rPr lang="en-US" sz="2300" dirty="0">
                <a:solidFill>
                  <a:schemeClr val="bg1">
                    <a:lumMod val="50000"/>
                  </a:schemeClr>
                </a:solidFill>
                <a:latin typeface="Futura Lt BT" panose="020B0402020204020303"/>
              </a:rPr>
              <a:t>– this constitutes a potential need for FMLA leave, so request medical certification instead of taking an adverse employment action [court applied notice and opportunity to cure analysis applicable to medical certifications]. </a:t>
            </a:r>
            <a:endParaRPr lang="en-US" sz="2300" dirty="0">
              <a:solidFill>
                <a:schemeClr val="tx1">
                  <a:lumMod val="65000"/>
                  <a:lumOff val="35000"/>
                </a:schemeClr>
              </a:solidFill>
              <a:latin typeface="Futura Lt BT" panose="020B0402020204020303"/>
            </a:endParaRP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46</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Tree>
    <p:extLst>
      <p:ext uri="{BB962C8B-B14F-4D97-AF65-F5344CB8AC3E}">
        <p14:creationId xmlns:p14="http://schemas.microsoft.com/office/powerpoint/2010/main" val="2048704728"/>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Questions</a:t>
            </a:r>
          </a:p>
        </p:txBody>
      </p:sp>
      <p:sp>
        <p:nvSpPr>
          <p:cNvPr id="4" name="Slide Number Placeholder 3"/>
          <p:cNvSpPr>
            <a:spLocks noGrp="1"/>
          </p:cNvSpPr>
          <p:nvPr>
            <p:ph type="sldNum" sz="quarter" idx="12"/>
          </p:nvPr>
        </p:nvSpPr>
        <p:spPr/>
        <p:txBody>
          <a:bodyPr/>
          <a:lstStyle/>
          <a:p>
            <a:fld id="{BAD6CB25-7C37-443B-9621-34F6E10CAA68}" type="slidenum">
              <a:rPr lang="en-US" smtClean="0"/>
              <a:t>47</a:t>
            </a:fld>
            <a:endParaRPr lang="en-US" dirty="0"/>
          </a:p>
        </p:txBody>
      </p:sp>
      <p:pic>
        <p:nvPicPr>
          <p:cNvPr id="8" name="Content Placeholder 7">
            <a:extLst>
              <a:ext uri="{FF2B5EF4-FFF2-40B4-BE49-F238E27FC236}">
                <a16:creationId xmlns:a16="http://schemas.microsoft.com/office/drawing/2014/main" id="{CBC95B90-EE92-4E2D-AC55-2D630305E84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16866" y="1965960"/>
            <a:ext cx="3758268" cy="3369527"/>
          </a:xfrm>
        </p:spPr>
      </p:pic>
    </p:spTree>
    <p:extLst>
      <p:ext uri="{BB962C8B-B14F-4D97-AF65-F5344CB8AC3E}">
        <p14:creationId xmlns:p14="http://schemas.microsoft.com/office/powerpoint/2010/main" val="1169687864"/>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042" y="1240325"/>
            <a:ext cx="8105917" cy="670364"/>
          </a:xfrm>
        </p:spPr>
        <p:txBody>
          <a:bodyPr>
            <a:normAutofit/>
          </a:bodyPr>
          <a:lstStyle/>
          <a:p>
            <a:r>
              <a:rPr lang="en-US" dirty="0">
                <a:solidFill>
                  <a:schemeClr val="tx1"/>
                </a:solidFill>
              </a:rPr>
              <a:t>Thank You</a:t>
            </a:r>
          </a:p>
        </p:txBody>
      </p:sp>
      <p:sp>
        <p:nvSpPr>
          <p:cNvPr id="4" name="Slide Number Placeholder 3"/>
          <p:cNvSpPr>
            <a:spLocks noGrp="1"/>
          </p:cNvSpPr>
          <p:nvPr>
            <p:ph type="sldNum" sz="quarter" idx="12"/>
          </p:nvPr>
        </p:nvSpPr>
        <p:spPr/>
        <p:txBody>
          <a:bodyPr/>
          <a:lstStyle/>
          <a:p>
            <a:fld id="{2A2A6181-BD9D-4EEB-AAD6-40B54AE96A71}" type="slidenum">
              <a:rPr lang="en-US" sz="1600">
                <a:solidFill>
                  <a:prstClr val="white">
                    <a:lumMod val="50000"/>
                  </a:prstClr>
                </a:solidFill>
              </a:rPr>
              <a:pPr/>
              <a:t>48</a:t>
            </a:fld>
            <a:endParaRPr lang="en-US" sz="1600" dirty="0">
              <a:solidFill>
                <a:prstClr val="white">
                  <a:lumMod val="50000"/>
                </a:prstClr>
              </a:solidFill>
            </a:endParaRPr>
          </a:p>
        </p:txBody>
      </p:sp>
      <p:sp>
        <p:nvSpPr>
          <p:cNvPr id="5" name="Content Placeholder 2">
            <a:extLst>
              <a:ext uri="{FF2B5EF4-FFF2-40B4-BE49-F238E27FC236}">
                <a16:creationId xmlns:a16="http://schemas.microsoft.com/office/drawing/2014/main" id="{7FDA298C-5D91-484D-B1EC-4556A2172E4B}"/>
              </a:ext>
            </a:extLst>
          </p:cNvPr>
          <p:cNvSpPr>
            <a:spLocks noGrp="1"/>
          </p:cNvSpPr>
          <p:nvPr>
            <p:ph idx="1"/>
          </p:nvPr>
        </p:nvSpPr>
        <p:spPr>
          <a:xfrm>
            <a:off x="4404433" y="4613125"/>
            <a:ext cx="3600415" cy="1062991"/>
          </a:xfrm>
        </p:spPr>
        <p:txBody>
          <a:bodyPr/>
          <a:lstStyle/>
          <a:p>
            <a:pPr marL="0" indent="0" algn="ctr">
              <a:buNone/>
            </a:pPr>
            <a:r>
              <a:rPr lang="en-US" dirty="0">
                <a:solidFill>
                  <a:schemeClr val="tx1"/>
                </a:solidFill>
              </a:rPr>
              <a:t>Bryan T. Symes</a:t>
            </a:r>
            <a:br>
              <a:rPr lang="en-US" dirty="0"/>
            </a:br>
            <a:r>
              <a:rPr lang="en-US" dirty="0">
                <a:solidFill>
                  <a:schemeClr val="accent2"/>
                </a:solidFill>
                <a:hlinkClick r:id="rId2">
                  <a:extLst>
                    <a:ext uri="{A12FA001-AC4F-418D-AE19-62706E023703}">
                      <ahyp:hlinkClr xmlns:ahyp="http://schemas.microsoft.com/office/drawing/2018/hyperlinkcolor" val="tx"/>
                    </a:ext>
                  </a:extLst>
                </a:hlinkClick>
              </a:rPr>
              <a:t>bsymes@vonbriesen.com</a:t>
            </a:r>
            <a:br>
              <a:rPr lang="en-US" dirty="0"/>
            </a:br>
            <a:r>
              <a:rPr lang="en-US" dirty="0">
                <a:solidFill>
                  <a:schemeClr val="tx1"/>
                </a:solidFill>
              </a:rPr>
              <a:t>715-214-1800</a:t>
            </a:r>
          </a:p>
        </p:txBody>
      </p:sp>
      <p:pic>
        <p:nvPicPr>
          <p:cNvPr id="7" name="Picture 6">
            <a:extLst>
              <a:ext uri="{FF2B5EF4-FFF2-40B4-BE49-F238E27FC236}">
                <a16:creationId xmlns:a16="http://schemas.microsoft.com/office/drawing/2014/main" id="{E60F9E1D-3FC8-4C02-A912-0B92F727B997}"/>
              </a:ext>
            </a:extLst>
          </p:cNvPr>
          <p:cNvPicPr>
            <a:picLocks noChangeAspect="1"/>
          </p:cNvPicPr>
          <p:nvPr/>
        </p:nvPicPr>
        <p:blipFill>
          <a:blip r:embed="rId3"/>
          <a:stretch>
            <a:fillRect/>
          </a:stretch>
        </p:blipFill>
        <p:spPr>
          <a:xfrm>
            <a:off x="4925449" y="1910689"/>
            <a:ext cx="2341100" cy="2482130"/>
          </a:xfrm>
          <a:prstGeom prst="rect">
            <a:avLst/>
          </a:prstGeom>
        </p:spPr>
      </p:pic>
    </p:spTree>
    <p:extLst>
      <p:ext uri="{BB962C8B-B14F-4D97-AF65-F5344CB8AC3E}">
        <p14:creationId xmlns:p14="http://schemas.microsoft.com/office/powerpoint/2010/main" val="407767741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20505" y="1124126"/>
            <a:ext cx="10515600" cy="578840"/>
          </a:xfrm>
        </p:spPr>
        <p:txBody>
          <a:bodyPr/>
          <a:lstStyle/>
          <a:p>
            <a:r>
              <a:rPr lang="en-US" sz="3200" b="1" dirty="0"/>
              <a:t>FMLA – Notice of Leave in No-Man’s Land?</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00669" y="1849917"/>
            <a:ext cx="11993356" cy="3955266"/>
          </a:xfrm>
        </p:spPr>
        <p:txBody>
          <a:bodyPr/>
          <a:lstStyle/>
          <a:p>
            <a:pPr>
              <a:spcBef>
                <a:spcPts val="600"/>
              </a:spcBef>
            </a:pPr>
            <a:r>
              <a:rPr lang="en-US" sz="2400" i="1" dirty="0">
                <a:solidFill>
                  <a:srgbClr val="FF0000"/>
                </a:solidFill>
              </a:rPr>
              <a:t>No-Man’s Land </a:t>
            </a:r>
            <a:r>
              <a:rPr lang="en-US" sz="2400" dirty="0">
                <a:solidFill>
                  <a:srgbClr val="FF0000"/>
                </a:solidFill>
              </a:rPr>
              <a:t>– Hard to Identify When Leave is Needed When Employee Does Not Ask for it Specifically</a:t>
            </a:r>
          </a:p>
          <a:p>
            <a:pPr marL="1005840" lvl="1" indent="-457200">
              <a:spcBef>
                <a:spcPts val="600"/>
              </a:spcBef>
              <a:buFont typeface="Arial" panose="020B0604020202020204" pitchFamily="34" charset="0"/>
              <a:buChar char="•"/>
            </a:pPr>
            <a:r>
              <a:rPr lang="en-US" sz="2400" dirty="0">
                <a:solidFill>
                  <a:schemeClr val="tx1">
                    <a:lumMod val="65000"/>
                    <a:lumOff val="35000"/>
                  </a:schemeClr>
                </a:solidFill>
              </a:rPr>
              <a:t>Basic </a:t>
            </a:r>
            <a:r>
              <a:rPr lang="en-US" sz="2400" i="1" u="sng" dirty="0">
                <a:solidFill>
                  <a:schemeClr val="tx1">
                    <a:lumMod val="65000"/>
                    <a:lumOff val="35000"/>
                  </a:schemeClr>
                </a:solidFill>
              </a:rPr>
              <a:t>Employee</a:t>
            </a:r>
            <a:r>
              <a:rPr lang="en-US" sz="2400" dirty="0">
                <a:solidFill>
                  <a:schemeClr val="tx1">
                    <a:lumMod val="65000"/>
                    <a:lumOff val="35000"/>
                  </a:schemeClr>
                </a:solidFill>
              </a:rPr>
              <a:t> Notice Standards – </a:t>
            </a:r>
            <a:r>
              <a:rPr lang="en-US" sz="2400" i="1" dirty="0">
                <a:solidFill>
                  <a:schemeClr val="tx1">
                    <a:lumMod val="65000"/>
                    <a:lumOff val="35000"/>
                  </a:schemeClr>
                </a:solidFill>
              </a:rPr>
              <a:t>Quick Refresher</a:t>
            </a:r>
          </a:p>
          <a:p>
            <a:pPr lvl="1">
              <a:spcBef>
                <a:spcPts val="600"/>
              </a:spcBef>
            </a:pPr>
            <a:endParaRPr lang="en-US" sz="2000" dirty="0">
              <a:solidFill>
                <a:schemeClr val="tx1">
                  <a:lumMod val="65000"/>
                  <a:lumOff val="35000"/>
                </a:schemeClr>
              </a:solidFill>
            </a:endParaRPr>
          </a:p>
          <a:p>
            <a:pPr marL="1554480" lvl="2" indent="-457200">
              <a:spcBef>
                <a:spcPts val="600"/>
              </a:spcBef>
              <a:buFont typeface="Arial" panose="020B0604020202020204" pitchFamily="34" charset="0"/>
              <a:buChar char="•"/>
            </a:pPr>
            <a:r>
              <a:rPr lang="en-US" dirty="0">
                <a:solidFill>
                  <a:schemeClr val="tx1">
                    <a:lumMod val="65000"/>
                    <a:lumOff val="35000"/>
                  </a:schemeClr>
                </a:solidFill>
              </a:rPr>
              <a:t>Employee need not expressly assert rights under the FMLA or </a:t>
            </a:r>
            <a:r>
              <a:rPr lang="en-US" u="sng" dirty="0">
                <a:solidFill>
                  <a:srgbClr val="FF0000"/>
                </a:solidFill>
              </a:rPr>
              <a:t>even mention FMLA</a:t>
            </a:r>
            <a:r>
              <a:rPr lang="en-US" dirty="0">
                <a:solidFill>
                  <a:schemeClr val="tx1">
                    <a:lumMod val="65000"/>
                    <a:lumOff val="35000"/>
                  </a:schemeClr>
                </a:solidFill>
              </a:rPr>
              <a:t>. 29 C.F.R. §825.302(c). </a:t>
            </a:r>
          </a:p>
          <a:p>
            <a:pPr lvl="2">
              <a:spcBef>
                <a:spcPts val="600"/>
              </a:spcBef>
            </a:pPr>
            <a:endParaRPr lang="en-US" dirty="0">
              <a:solidFill>
                <a:schemeClr val="tx1">
                  <a:lumMod val="65000"/>
                  <a:lumOff val="35000"/>
                </a:schemeClr>
              </a:solidFill>
            </a:endParaRPr>
          </a:p>
          <a:p>
            <a:pPr marL="1554480" lvl="2" indent="-457200">
              <a:spcBef>
                <a:spcPts val="600"/>
              </a:spcBef>
              <a:buFont typeface="Arial" panose="020B0604020202020204" pitchFamily="34" charset="0"/>
              <a:buChar char="•"/>
            </a:pPr>
            <a:r>
              <a:rPr lang="en-US" dirty="0">
                <a:solidFill>
                  <a:schemeClr val="tx1">
                    <a:lumMod val="65000"/>
                    <a:lumOff val="35000"/>
                  </a:schemeClr>
                </a:solidFill>
              </a:rPr>
              <a:t>Calling in “sick,” without more, clearly is </a:t>
            </a:r>
            <a:r>
              <a:rPr lang="en-US" u="sng" dirty="0">
                <a:solidFill>
                  <a:srgbClr val="FF0000"/>
                </a:solidFill>
              </a:rPr>
              <a:t>NOT</a:t>
            </a:r>
            <a:r>
              <a:rPr lang="en-US" dirty="0">
                <a:solidFill>
                  <a:schemeClr val="tx1">
                    <a:lumMod val="65000"/>
                    <a:lumOff val="35000"/>
                  </a:schemeClr>
                </a:solidFill>
              </a:rPr>
              <a:t> sufficient notice to trigger employer’s obligations under FMLA.  29 C.F.R. §825.303(b).</a:t>
            </a:r>
          </a:p>
          <a:p>
            <a:pPr lvl="2">
              <a:spcBef>
                <a:spcPts val="600"/>
              </a:spcBef>
            </a:pPr>
            <a:endParaRPr lang="en-US" dirty="0">
              <a:solidFill>
                <a:schemeClr val="tx1">
                  <a:lumMod val="65000"/>
                  <a:lumOff val="35000"/>
                </a:schemeClr>
              </a:solidFill>
            </a:endParaRPr>
          </a:p>
          <a:p>
            <a:pPr lvl="2">
              <a:spcBef>
                <a:spcPts val="600"/>
              </a:spcBef>
            </a:pPr>
            <a:endParaRPr lang="en-US" sz="20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5</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
        <p:nvSpPr>
          <p:cNvPr id="6" name="TextBox 5">
            <a:extLst>
              <a:ext uri="{FF2B5EF4-FFF2-40B4-BE49-F238E27FC236}">
                <a16:creationId xmlns:a16="http://schemas.microsoft.com/office/drawing/2014/main" id="{D01CA915-AB48-473C-A4C7-272C884129ED}"/>
              </a:ext>
            </a:extLst>
          </p:cNvPr>
          <p:cNvSpPr txBox="1"/>
          <p:nvPr/>
        </p:nvSpPr>
        <p:spPr>
          <a:xfrm>
            <a:off x="2342851" y="2575708"/>
            <a:ext cx="6799156" cy="2485787"/>
          </a:xfrm>
          <a:prstGeom prst="roundRect">
            <a:avLst/>
          </a:prstGeom>
          <a:solidFill>
            <a:srgbClr val="FFFFFF"/>
          </a:solidFill>
          <a:ln w="28575">
            <a:solidFill>
              <a:srgbClr val="0070C0"/>
            </a:solidFill>
          </a:ln>
        </p:spPr>
        <p:txBody>
          <a:bodyPr wrap="none" rtlCol="0">
            <a:spAutoFit/>
          </a:bodyPr>
          <a:lstStyle/>
          <a:p>
            <a:pPr algn="ctr"/>
            <a:endParaRPr lang="en-US" sz="2800" dirty="0">
              <a:solidFill>
                <a:srgbClr val="0070C0"/>
              </a:solidFill>
            </a:endParaRPr>
          </a:p>
          <a:p>
            <a:pPr algn="ctr"/>
            <a:r>
              <a:rPr lang="en-US" sz="2800" dirty="0">
                <a:solidFill>
                  <a:srgbClr val="0070C0"/>
                </a:solidFill>
              </a:rPr>
              <a:t>NO-MAN’S LAND CREATES UNCERTAINTY:</a:t>
            </a:r>
          </a:p>
          <a:p>
            <a:pPr algn="ctr"/>
            <a:endParaRPr lang="en-US" sz="2800" dirty="0">
              <a:solidFill>
                <a:srgbClr val="0070C0"/>
              </a:solidFill>
            </a:endParaRPr>
          </a:p>
          <a:p>
            <a:pPr algn="ctr"/>
            <a:r>
              <a:rPr lang="en-US" sz="2800" dirty="0">
                <a:solidFill>
                  <a:srgbClr val="0070C0"/>
                </a:solidFill>
              </a:rPr>
              <a:t>WHEN IS NOTICE TRULY “SUFFICIENT”?</a:t>
            </a:r>
          </a:p>
          <a:p>
            <a:pPr algn="ctr"/>
            <a:endParaRPr lang="en-US" sz="2800" dirty="0">
              <a:solidFill>
                <a:srgbClr val="0070C0"/>
              </a:solidFill>
            </a:endParaRPr>
          </a:p>
        </p:txBody>
      </p:sp>
    </p:spTree>
    <p:extLst>
      <p:ext uri="{BB962C8B-B14F-4D97-AF65-F5344CB8AC3E}">
        <p14:creationId xmlns:p14="http://schemas.microsoft.com/office/powerpoint/2010/main" val="33706169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695338" y="1119929"/>
            <a:ext cx="10515600" cy="658678"/>
          </a:xfrm>
        </p:spPr>
        <p:txBody>
          <a:bodyPr/>
          <a:lstStyle/>
          <a:p>
            <a:r>
              <a:rPr lang="en-US" sz="3200" b="1" dirty="0"/>
              <a:t>FMLA – Notice of Leave in No-Man’s Land?</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84841" y="1647732"/>
            <a:ext cx="12009183" cy="4090338"/>
          </a:xfrm>
        </p:spPr>
        <p:txBody>
          <a:bodyPr/>
          <a:lstStyle/>
          <a:p>
            <a:pPr>
              <a:spcBef>
                <a:spcPts val="600"/>
              </a:spcBef>
            </a:pPr>
            <a:r>
              <a:rPr lang="en-US" sz="2300" i="1" u="sng" dirty="0">
                <a:solidFill>
                  <a:schemeClr val="tx1">
                    <a:lumMod val="65000"/>
                    <a:lumOff val="35000"/>
                  </a:schemeClr>
                </a:solidFill>
                <a:highlight>
                  <a:srgbClr val="FFFF00"/>
                </a:highlight>
              </a:rPr>
              <a:t>“Sufficient” </a:t>
            </a:r>
            <a:r>
              <a:rPr lang="en-US" sz="2300" u="sng" dirty="0">
                <a:solidFill>
                  <a:schemeClr val="tx1">
                    <a:lumMod val="65000"/>
                    <a:lumOff val="35000"/>
                  </a:schemeClr>
                </a:solidFill>
              </a:rPr>
              <a:t>Notice Triggers Employer Duty Under the FMLA to </a:t>
            </a:r>
            <a:r>
              <a:rPr lang="en-US" sz="2300" u="sng" dirty="0">
                <a:solidFill>
                  <a:srgbClr val="FF0000"/>
                </a:solidFill>
                <a:highlight>
                  <a:srgbClr val="FFFF00"/>
                </a:highlight>
              </a:rPr>
              <a:t>Investigate</a:t>
            </a:r>
            <a:r>
              <a:rPr lang="en-US" sz="2300" u="sng" dirty="0">
                <a:solidFill>
                  <a:schemeClr val="tx1">
                    <a:lumMod val="65000"/>
                    <a:lumOff val="35000"/>
                  </a:schemeClr>
                </a:solidFill>
              </a:rPr>
              <a:t>:</a:t>
            </a:r>
          </a:p>
          <a:p>
            <a:pPr>
              <a:spcBef>
                <a:spcPts val="600"/>
              </a:spcBef>
            </a:pPr>
            <a:endParaRPr lang="en-US" sz="2300" u="sng"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2100" u="sng" dirty="0">
                <a:solidFill>
                  <a:srgbClr val="0070C0"/>
                </a:solidFill>
              </a:rPr>
              <a:t>Proof</a:t>
            </a:r>
            <a:r>
              <a:rPr lang="en-US" sz="2100" dirty="0">
                <a:solidFill>
                  <a:schemeClr val="tx1">
                    <a:lumMod val="65000"/>
                    <a:lumOff val="35000"/>
                  </a:schemeClr>
                </a:solidFill>
              </a:rPr>
              <a:t> = “In </a:t>
            </a:r>
            <a:r>
              <a:rPr lang="en-US" sz="2100" u="sng" dirty="0">
                <a:solidFill>
                  <a:schemeClr val="tx1">
                    <a:lumMod val="65000"/>
                    <a:lumOff val="35000"/>
                  </a:schemeClr>
                </a:solidFill>
              </a:rPr>
              <a:t>all cases</a:t>
            </a:r>
            <a:r>
              <a:rPr lang="en-US" sz="2100" dirty="0">
                <a:solidFill>
                  <a:schemeClr val="tx1">
                    <a:lumMod val="65000"/>
                    <a:lumOff val="35000"/>
                  </a:schemeClr>
                </a:solidFill>
              </a:rPr>
              <a:t>, the employer should </a:t>
            </a:r>
            <a:r>
              <a:rPr lang="en-US" sz="2100" u="sng" dirty="0">
                <a:solidFill>
                  <a:srgbClr val="FF0000"/>
                </a:solidFill>
              </a:rPr>
              <a:t>inquire further</a:t>
            </a:r>
            <a:r>
              <a:rPr lang="en-US" sz="2100" dirty="0">
                <a:solidFill>
                  <a:srgbClr val="FF0000"/>
                </a:solidFill>
              </a:rPr>
              <a:t> </a:t>
            </a:r>
            <a:r>
              <a:rPr lang="en-US" sz="2100" dirty="0">
                <a:solidFill>
                  <a:schemeClr val="tx1">
                    <a:lumMod val="65000"/>
                    <a:lumOff val="35000"/>
                  </a:schemeClr>
                </a:solidFill>
              </a:rPr>
              <a:t>of the employee if it is necessary to have more information about whether FMLA leave is being sought by the employee, and obtain the necessary details of the leave to be taken.” 29 C.F.R. § 825.302(c)(foreseeable need for leave).</a:t>
            </a:r>
          </a:p>
          <a:p>
            <a:pPr lvl="1">
              <a:spcBef>
                <a:spcPts val="600"/>
              </a:spcBef>
            </a:pPr>
            <a:endParaRPr lang="en-US" sz="21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2100" u="sng" dirty="0">
                <a:solidFill>
                  <a:srgbClr val="0070C0"/>
                </a:solidFill>
              </a:rPr>
              <a:t>More Proof</a:t>
            </a:r>
            <a:r>
              <a:rPr lang="en-US" sz="2100" dirty="0">
                <a:solidFill>
                  <a:schemeClr val="tx1">
                    <a:lumMod val="65000"/>
                    <a:lumOff val="35000"/>
                  </a:schemeClr>
                </a:solidFill>
              </a:rPr>
              <a:t> = “The employer </a:t>
            </a:r>
            <a:r>
              <a:rPr lang="en-US" sz="2100" u="sng" dirty="0">
                <a:solidFill>
                  <a:schemeClr val="tx1">
                    <a:lumMod val="65000"/>
                    <a:lumOff val="35000"/>
                  </a:schemeClr>
                </a:solidFill>
              </a:rPr>
              <a:t>will be expected</a:t>
            </a:r>
            <a:r>
              <a:rPr lang="en-US" sz="2100" dirty="0">
                <a:solidFill>
                  <a:schemeClr val="tx1">
                    <a:lumMod val="65000"/>
                    <a:lumOff val="35000"/>
                  </a:schemeClr>
                </a:solidFill>
              </a:rPr>
              <a:t> to </a:t>
            </a:r>
            <a:r>
              <a:rPr lang="en-US" sz="2100" u="sng" dirty="0">
                <a:solidFill>
                  <a:srgbClr val="FF0000"/>
                </a:solidFill>
              </a:rPr>
              <a:t>obtain any additional required information</a:t>
            </a:r>
            <a:r>
              <a:rPr lang="en-US" sz="2100" dirty="0">
                <a:solidFill>
                  <a:schemeClr val="tx1">
                    <a:lumMod val="65000"/>
                    <a:lumOff val="35000"/>
                  </a:schemeClr>
                </a:solidFill>
              </a:rPr>
              <a:t> through informal means.” 29 C.F.R. § 825.303(c)(unforeseeable need for leave).</a:t>
            </a:r>
          </a:p>
          <a:p>
            <a:pPr marL="1005840" lvl="1" indent="-457200">
              <a:spcBef>
                <a:spcPts val="600"/>
              </a:spcBef>
              <a:buFont typeface="Arial" panose="020B0604020202020204" pitchFamily="34" charset="0"/>
              <a:buChar char="•"/>
            </a:pPr>
            <a:r>
              <a:rPr lang="en-US" sz="2100" u="sng" dirty="0">
                <a:solidFill>
                  <a:srgbClr val="FF0000"/>
                </a:solidFill>
              </a:rPr>
              <a:t>Failure to inquire</a:t>
            </a:r>
            <a:r>
              <a:rPr lang="en-US" sz="2100" dirty="0">
                <a:solidFill>
                  <a:srgbClr val="FF0000"/>
                </a:solidFill>
              </a:rPr>
              <a:t> = FMLA Interference and/or FMLA Retaliation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6</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grpSp>
        <p:nvGrpSpPr>
          <p:cNvPr id="12" name="Group 11">
            <a:extLst>
              <a:ext uri="{FF2B5EF4-FFF2-40B4-BE49-F238E27FC236}">
                <a16:creationId xmlns:a16="http://schemas.microsoft.com/office/drawing/2014/main" id="{0D72D63A-C9BB-45A0-B0D9-C37B40207274}"/>
              </a:ext>
            </a:extLst>
          </p:cNvPr>
          <p:cNvGrpSpPr/>
          <p:nvPr/>
        </p:nvGrpSpPr>
        <p:grpSpPr>
          <a:xfrm>
            <a:off x="13136" y="1171074"/>
            <a:ext cx="12094023" cy="4515851"/>
            <a:chOff x="2461123" y="1253139"/>
            <a:chExt cx="6865731" cy="3982392"/>
          </a:xfrm>
        </p:grpSpPr>
        <p:pic>
          <p:nvPicPr>
            <p:cNvPr id="7" name="Picture 6">
              <a:extLst>
                <a:ext uri="{FF2B5EF4-FFF2-40B4-BE49-F238E27FC236}">
                  <a16:creationId xmlns:a16="http://schemas.microsoft.com/office/drawing/2014/main" id="{FD0FDD19-6BAE-46C0-B0C1-05664523457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08294" y="1253139"/>
              <a:ext cx="6762939" cy="3982392"/>
            </a:xfrm>
            <a:prstGeom prst="rect">
              <a:avLst/>
            </a:prstGeom>
          </p:spPr>
        </p:pic>
        <p:grpSp>
          <p:nvGrpSpPr>
            <p:cNvPr id="11" name="Group 10">
              <a:extLst>
                <a:ext uri="{FF2B5EF4-FFF2-40B4-BE49-F238E27FC236}">
                  <a16:creationId xmlns:a16="http://schemas.microsoft.com/office/drawing/2014/main" id="{03241836-1B28-4BA2-AE22-BD222868F0B5}"/>
                </a:ext>
              </a:extLst>
            </p:cNvPr>
            <p:cNvGrpSpPr/>
            <p:nvPr/>
          </p:nvGrpSpPr>
          <p:grpSpPr>
            <a:xfrm>
              <a:off x="2461123" y="4703129"/>
              <a:ext cx="6865731" cy="325703"/>
              <a:chOff x="2461123" y="4703129"/>
              <a:chExt cx="6865731" cy="325703"/>
            </a:xfrm>
          </p:grpSpPr>
          <p:sp>
            <p:nvSpPr>
              <p:cNvPr id="9" name="TextBox 8">
                <a:extLst>
                  <a:ext uri="{FF2B5EF4-FFF2-40B4-BE49-F238E27FC236}">
                    <a16:creationId xmlns:a16="http://schemas.microsoft.com/office/drawing/2014/main" id="{41A7A638-4684-493E-B500-B9947869F3AD}"/>
                  </a:ext>
                </a:extLst>
              </p:cNvPr>
              <p:cNvSpPr txBox="1"/>
              <p:nvPr/>
            </p:nvSpPr>
            <p:spPr>
              <a:xfrm>
                <a:off x="2461123" y="4703129"/>
                <a:ext cx="2847158" cy="325703"/>
              </a:xfrm>
              <a:prstGeom prst="rect">
                <a:avLst/>
              </a:prstGeom>
              <a:solidFill>
                <a:srgbClr val="FFFFFF"/>
              </a:solidFill>
            </p:spPr>
            <p:txBody>
              <a:bodyPr wrap="square" rtlCol="0">
                <a:spAutoFit/>
              </a:bodyPr>
              <a:lstStyle/>
              <a:p>
                <a:r>
                  <a:rPr lang="en-US" b="1" dirty="0">
                    <a:solidFill>
                      <a:srgbClr val="0070C0"/>
                    </a:solidFill>
                  </a:rPr>
                  <a:t>THAT’S A LOT OF PRESSURE TO CORRECTLY</a:t>
                </a:r>
              </a:p>
            </p:txBody>
          </p:sp>
          <p:sp>
            <p:nvSpPr>
              <p:cNvPr id="10" name="TextBox 9">
                <a:extLst>
                  <a:ext uri="{FF2B5EF4-FFF2-40B4-BE49-F238E27FC236}">
                    <a16:creationId xmlns:a16="http://schemas.microsoft.com/office/drawing/2014/main" id="{783E2D78-A704-4B6F-B98A-4C9B2B1B0736}"/>
                  </a:ext>
                </a:extLst>
              </p:cNvPr>
              <p:cNvSpPr txBox="1"/>
              <p:nvPr/>
            </p:nvSpPr>
            <p:spPr>
              <a:xfrm>
                <a:off x="6229377" y="4703129"/>
                <a:ext cx="3097477" cy="325703"/>
              </a:xfrm>
              <a:prstGeom prst="rect">
                <a:avLst/>
              </a:prstGeom>
              <a:solidFill>
                <a:srgbClr val="FFFFFF"/>
              </a:solidFill>
            </p:spPr>
            <p:txBody>
              <a:bodyPr wrap="square" rtlCol="0">
                <a:spAutoFit/>
              </a:bodyPr>
              <a:lstStyle/>
              <a:p>
                <a:r>
                  <a:rPr lang="en-US" b="1" dirty="0">
                    <a:solidFill>
                      <a:srgbClr val="0070C0"/>
                    </a:solidFill>
                  </a:rPr>
                  <a:t>EVALUATE WHETHER NOTICE IS“</a:t>
                </a:r>
                <a:r>
                  <a:rPr lang="en-US" b="1" u="sng" dirty="0">
                    <a:solidFill>
                      <a:srgbClr val="0070C0"/>
                    </a:solidFill>
                  </a:rPr>
                  <a:t>SUFFICIENT</a:t>
                </a:r>
                <a:r>
                  <a:rPr lang="en-US" b="1" dirty="0">
                    <a:solidFill>
                      <a:srgbClr val="0070C0"/>
                    </a:solidFill>
                  </a:rPr>
                  <a:t>”!!!</a:t>
                </a:r>
              </a:p>
            </p:txBody>
          </p:sp>
        </p:grpSp>
      </p:grpSp>
    </p:spTree>
    <p:extLst>
      <p:ext uri="{BB962C8B-B14F-4D97-AF65-F5344CB8AC3E}">
        <p14:creationId xmlns:p14="http://schemas.microsoft.com/office/powerpoint/2010/main" val="22441097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720505" y="1195288"/>
            <a:ext cx="10515600" cy="658678"/>
          </a:xfrm>
        </p:spPr>
        <p:txBody>
          <a:bodyPr/>
          <a:lstStyle/>
          <a:p>
            <a:r>
              <a:rPr lang="en-US" sz="3200" b="1" dirty="0"/>
              <a:t>FMLA –Notice of Leave in No-Man’s Land?</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25835" y="1921079"/>
            <a:ext cx="11769754" cy="3741633"/>
          </a:xfrm>
        </p:spPr>
        <p:txBody>
          <a:bodyPr/>
          <a:lstStyle/>
          <a:p>
            <a:pPr>
              <a:spcBef>
                <a:spcPts val="600"/>
              </a:spcBef>
            </a:pPr>
            <a:r>
              <a:rPr lang="en-US" sz="2200" dirty="0">
                <a:solidFill>
                  <a:schemeClr val="tx1">
                    <a:lumMod val="65000"/>
                    <a:lumOff val="35000"/>
                  </a:schemeClr>
                </a:solidFill>
              </a:rPr>
              <a:t>Basic </a:t>
            </a:r>
            <a:r>
              <a:rPr lang="en-US" sz="2200" i="1" u="sng" dirty="0">
                <a:solidFill>
                  <a:schemeClr val="tx1">
                    <a:lumMod val="65000"/>
                    <a:lumOff val="35000"/>
                  </a:schemeClr>
                </a:solidFill>
              </a:rPr>
              <a:t>Employee</a:t>
            </a:r>
            <a:r>
              <a:rPr lang="en-US" sz="2200" dirty="0">
                <a:solidFill>
                  <a:schemeClr val="tx1">
                    <a:lumMod val="65000"/>
                    <a:lumOff val="35000"/>
                  </a:schemeClr>
                </a:solidFill>
              </a:rPr>
              <a:t> Notice Standards – </a:t>
            </a:r>
            <a:r>
              <a:rPr lang="en-US" sz="2200" u="sng" dirty="0">
                <a:solidFill>
                  <a:srgbClr val="FF0000"/>
                </a:solidFill>
              </a:rPr>
              <a:t>What is Sufficient Notice</a:t>
            </a:r>
            <a:r>
              <a:rPr lang="en-US" sz="2200" dirty="0">
                <a:solidFill>
                  <a:srgbClr val="FF0000"/>
                </a:solidFill>
              </a:rPr>
              <a:t> </a:t>
            </a:r>
            <a:r>
              <a:rPr lang="en-US" sz="2200" dirty="0">
                <a:solidFill>
                  <a:schemeClr val="tx1">
                    <a:lumMod val="65000"/>
                    <a:lumOff val="35000"/>
                  </a:schemeClr>
                </a:solidFill>
              </a:rPr>
              <a:t>– </a:t>
            </a:r>
            <a:r>
              <a:rPr lang="en-US" sz="2200" i="1" dirty="0">
                <a:solidFill>
                  <a:schemeClr val="tx1">
                    <a:lumMod val="65000"/>
                    <a:lumOff val="35000"/>
                  </a:schemeClr>
                </a:solidFill>
              </a:rPr>
              <a:t>Quick Refresher</a:t>
            </a:r>
          </a:p>
          <a:p>
            <a:pPr marL="1005840" lvl="1" indent="-457200">
              <a:spcBef>
                <a:spcPts val="600"/>
              </a:spcBef>
              <a:buFont typeface="Arial" panose="020B0604020202020204" pitchFamily="34" charset="0"/>
              <a:buChar char="•"/>
            </a:pPr>
            <a:r>
              <a:rPr lang="en-US" sz="2200" dirty="0">
                <a:solidFill>
                  <a:schemeClr val="tx1">
                    <a:lumMod val="65000"/>
                    <a:lumOff val="35000"/>
                  </a:schemeClr>
                </a:solidFill>
              </a:rPr>
              <a:t>Employee must provide </a:t>
            </a:r>
            <a:r>
              <a:rPr lang="en-US" sz="2200" i="1" u="sng" dirty="0">
                <a:solidFill>
                  <a:schemeClr val="tx1">
                    <a:lumMod val="65000"/>
                    <a:lumOff val="35000"/>
                  </a:schemeClr>
                </a:solidFill>
              </a:rPr>
              <a:t>sufficient</a:t>
            </a:r>
            <a:r>
              <a:rPr lang="en-US" sz="2200" dirty="0">
                <a:solidFill>
                  <a:schemeClr val="tx1">
                    <a:lumMod val="65000"/>
                    <a:lumOff val="35000"/>
                  </a:schemeClr>
                </a:solidFill>
              </a:rPr>
              <a:t> notice:</a:t>
            </a:r>
          </a:p>
          <a:p>
            <a:pPr lvl="1">
              <a:spcBef>
                <a:spcPts val="600"/>
              </a:spcBef>
            </a:pPr>
            <a:endParaRPr lang="en-US" sz="2200" dirty="0">
              <a:solidFill>
                <a:schemeClr val="tx1">
                  <a:lumMod val="65000"/>
                  <a:lumOff val="35000"/>
                </a:schemeClr>
              </a:solidFill>
            </a:endParaRPr>
          </a:p>
          <a:p>
            <a:pPr marL="1554480" lvl="2" indent="-457200">
              <a:spcBef>
                <a:spcPts val="600"/>
              </a:spcBef>
              <a:buFont typeface="Arial" panose="020B0604020202020204" pitchFamily="34" charset="0"/>
              <a:buChar char="•"/>
            </a:pPr>
            <a:r>
              <a:rPr lang="en-US" sz="2200" dirty="0">
                <a:solidFill>
                  <a:schemeClr val="tx1">
                    <a:lumMod val="65000"/>
                    <a:lumOff val="35000"/>
                  </a:schemeClr>
                </a:solidFill>
              </a:rPr>
              <a:t>That the employee “…</a:t>
            </a:r>
            <a:r>
              <a:rPr lang="en-US" sz="2200" dirty="0">
                <a:solidFill>
                  <a:srgbClr val="FF0000"/>
                </a:solidFill>
              </a:rPr>
              <a:t>likely</a:t>
            </a:r>
            <a:r>
              <a:rPr lang="en-US" sz="2200" dirty="0">
                <a:solidFill>
                  <a:schemeClr val="tx1">
                    <a:lumMod val="65000"/>
                    <a:lumOff val="35000"/>
                  </a:schemeClr>
                </a:solidFill>
              </a:rPr>
              <a:t> has an FMLA-qualifying condition.”</a:t>
            </a:r>
          </a:p>
          <a:p>
            <a:pPr lvl="2">
              <a:spcBef>
                <a:spcPts val="600"/>
              </a:spcBef>
            </a:pPr>
            <a:endParaRPr lang="en-US" sz="2200" dirty="0">
              <a:solidFill>
                <a:schemeClr val="tx1">
                  <a:lumMod val="65000"/>
                  <a:lumOff val="35000"/>
                </a:schemeClr>
              </a:solidFill>
            </a:endParaRPr>
          </a:p>
          <a:p>
            <a:pPr marL="1554480" lvl="2" indent="-457200">
              <a:spcBef>
                <a:spcPts val="600"/>
              </a:spcBef>
              <a:buFont typeface="Arial" panose="020B0604020202020204" pitchFamily="34" charset="0"/>
              <a:buChar char="•"/>
            </a:pPr>
            <a:r>
              <a:rPr lang="en-US" sz="2200" dirty="0">
                <a:solidFill>
                  <a:schemeClr val="tx1">
                    <a:lumMod val="65000"/>
                    <a:lumOff val="35000"/>
                  </a:schemeClr>
                </a:solidFill>
              </a:rPr>
              <a:t>That provides “…enough information to establish </a:t>
            </a:r>
            <a:r>
              <a:rPr lang="en-US" sz="2200" dirty="0">
                <a:solidFill>
                  <a:srgbClr val="FF0000"/>
                </a:solidFill>
              </a:rPr>
              <a:t>probable cause</a:t>
            </a:r>
            <a:r>
              <a:rPr lang="en-US" sz="2200" dirty="0">
                <a:solidFill>
                  <a:schemeClr val="tx1">
                    <a:lumMod val="65000"/>
                    <a:lumOff val="35000"/>
                  </a:schemeClr>
                </a:solidFill>
              </a:rPr>
              <a:t> to believe the employee is entitled to FMLA leave.”</a:t>
            </a:r>
          </a:p>
          <a:p>
            <a:pPr lvl="2">
              <a:spcBef>
                <a:spcPts val="600"/>
              </a:spcBef>
            </a:pPr>
            <a:endParaRPr lang="en-US" sz="2200" dirty="0">
              <a:solidFill>
                <a:schemeClr val="tx1">
                  <a:lumMod val="65000"/>
                  <a:lumOff val="35000"/>
                </a:schemeClr>
              </a:solidFill>
            </a:endParaRPr>
          </a:p>
          <a:p>
            <a:pPr marL="1554480" lvl="2" indent="-457200">
              <a:spcBef>
                <a:spcPts val="600"/>
              </a:spcBef>
              <a:buFont typeface="Arial" panose="020B0604020202020204" pitchFamily="34" charset="0"/>
              <a:buChar char="•"/>
            </a:pPr>
            <a:r>
              <a:rPr lang="en-US" sz="2200" dirty="0">
                <a:solidFill>
                  <a:srgbClr val="FF0000"/>
                </a:solidFill>
              </a:rPr>
              <a:t>“Probable” </a:t>
            </a:r>
            <a:r>
              <a:rPr lang="en-US" sz="2200" dirty="0">
                <a:solidFill>
                  <a:schemeClr val="tx1">
                    <a:lumMod val="65000"/>
                    <a:lumOff val="35000"/>
                  </a:schemeClr>
                </a:solidFill>
              </a:rPr>
              <a:t>means a </a:t>
            </a:r>
            <a:r>
              <a:rPr lang="en-US" sz="2200" dirty="0">
                <a:solidFill>
                  <a:srgbClr val="FF0000"/>
                </a:solidFill>
              </a:rPr>
              <a:t>“reasonable ground for belief.”</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7</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pic>
        <p:nvPicPr>
          <p:cNvPr id="7" name="Picture 6">
            <a:extLst>
              <a:ext uri="{FF2B5EF4-FFF2-40B4-BE49-F238E27FC236}">
                <a16:creationId xmlns:a16="http://schemas.microsoft.com/office/drawing/2014/main" id="{98517C04-186E-4E72-BF08-8C64B2168C1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51721" y="4402871"/>
            <a:ext cx="2843868" cy="1326953"/>
          </a:xfrm>
          <a:prstGeom prst="rect">
            <a:avLst/>
          </a:prstGeom>
        </p:spPr>
      </p:pic>
    </p:spTree>
    <p:extLst>
      <p:ext uri="{BB962C8B-B14F-4D97-AF65-F5344CB8AC3E}">
        <p14:creationId xmlns:p14="http://schemas.microsoft.com/office/powerpoint/2010/main" val="12600498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932468" y="1110618"/>
            <a:ext cx="10515600" cy="531438"/>
          </a:xfrm>
        </p:spPr>
        <p:txBody>
          <a:bodyPr/>
          <a:lstStyle/>
          <a:p>
            <a:r>
              <a:rPr lang="en-US" sz="3200" b="1" dirty="0"/>
              <a:t>FMLA – Notice of Leave in No-Man’s Land?</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1" y="1642056"/>
            <a:ext cx="12094024" cy="4062458"/>
          </a:xfrm>
        </p:spPr>
        <p:txBody>
          <a:bodyPr/>
          <a:lstStyle/>
          <a:p>
            <a:pPr>
              <a:spcBef>
                <a:spcPts val="600"/>
              </a:spcBef>
            </a:pPr>
            <a:r>
              <a:rPr lang="en-US" sz="2800" u="sng" dirty="0">
                <a:solidFill>
                  <a:schemeClr val="tx1">
                    <a:lumMod val="65000"/>
                    <a:lumOff val="35000"/>
                  </a:schemeClr>
                </a:solidFill>
              </a:rPr>
              <a:t>Strategic recommendations</a:t>
            </a:r>
            <a:r>
              <a:rPr lang="en-US" sz="2200" dirty="0">
                <a:solidFill>
                  <a:schemeClr val="tx1">
                    <a:lumMod val="65000"/>
                    <a:lumOff val="35000"/>
                  </a:schemeClr>
                </a:solidFill>
              </a:rPr>
              <a:t>:</a:t>
            </a:r>
          </a:p>
          <a:p>
            <a:pPr marL="0" indent="0">
              <a:spcBef>
                <a:spcPts val="600"/>
              </a:spcBef>
              <a:buNone/>
            </a:pPr>
            <a:endParaRPr lang="en-US" sz="22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2200" b="1" i="1" dirty="0">
                <a:solidFill>
                  <a:schemeClr val="tx1">
                    <a:lumMod val="65000"/>
                    <a:lumOff val="35000"/>
                  </a:schemeClr>
                </a:solidFill>
                <a:highlight>
                  <a:srgbClr val="FFFF00"/>
                </a:highlight>
              </a:rPr>
              <a:t>Constructive notice</a:t>
            </a:r>
            <a:r>
              <a:rPr lang="en-US" sz="2200" i="1" dirty="0">
                <a:solidFill>
                  <a:schemeClr val="tx1">
                    <a:lumMod val="65000"/>
                    <a:lumOff val="35000"/>
                  </a:schemeClr>
                </a:solidFill>
              </a:rPr>
              <a:t> [no request; pattern of behavior](</a:t>
            </a:r>
            <a:r>
              <a:rPr lang="en-US" sz="2200" i="1" dirty="0">
                <a:solidFill>
                  <a:srgbClr val="FF0000"/>
                </a:solidFill>
              </a:rPr>
              <a:t>stray puppy case</a:t>
            </a:r>
            <a:r>
              <a:rPr lang="en-US" sz="2200" i="1" dirty="0">
                <a:solidFill>
                  <a:schemeClr val="tx1">
                    <a:lumMod val="65000"/>
                    <a:lumOff val="35000"/>
                  </a:schemeClr>
                </a:solidFill>
              </a:rPr>
              <a:t>)</a:t>
            </a:r>
            <a:r>
              <a:rPr lang="en-US" sz="2200" dirty="0">
                <a:solidFill>
                  <a:schemeClr val="tx1">
                    <a:lumMod val="65000"/>
                    <a:lumOff val="35000"/>
                  </a:schemeClr>
                </a:solidFill>
              </a:rPr>
              <a:t>:</a:t>
            </a:r>
          </a:p>
          <a:p>
            <a:pPr marL="1440180" lvl="2" indent="-342900">
              <a:spcBef>
                <a:spcPts val="600"/>
              </a:spcBef>
              <a:buFont typeface="Arial" panose="020B0604020202020204" pitchFamily="34" charset="0"/>
              <a:buChar char="•"/>
            </a:pPr>
            <a:r>
              <a:rPr lang="en-US" sz="2000" dirty="0">
                <a:solidFill>
                  <a:schemeClr val="tx1">
                    <a:lumMod val="65000"/>
                    <a:lumOff val="35000"/>
                  </a:schemeClr>
                </a:solidFill>
              </a:rPr>
              <a:t>Stray puppy climbed through windows of manufacturing facility [not menacing]</a:t>
            </a:r>
          </a:p>
          <a:p>
            <a:pPr marL="1440180" lvl="2" indent="-342900">
              <a:spcBef>
                <a:spcPts val="600"/>
              </a:spcBef>
              <a:buFont typeface="Arial" panose="020B0604020202020204" pitchFamily="34" charset="0"/>
              <a:buChar char="•"/>
            </a:pPr>
            <a:r>
              <a:rPr lang="en-US" sz="2000" dirty="0">
                <a:solidFill>
                  <a:schemeClr val="tx1">
                    <a:lumMod val="65000"/>
                    <a:lumOff val="35000"/>
                  </a:schemeClr>
                </a:solidFill>
              </a:rPr>
              <a:t>Employee with no history of health problems began: (1) spraying glade room deodorizer everywhere; (2) yelling and cursing [“f@#king animals shouldn’t be in the workplace”]; (3) said was ill and had to go home.</a:t>
            </a:r>
          </a:p>
          <a:p>
            <a:pPr marL="1440180" lvl="2" indent="-342900">
              <a:spcBef>
                <a:spcPts val="600"/>
              </a:spcBef>
              <a:buFont typeface="Arial" panose="020B0604020202020204" pitchFamily="34" charset="0"/>
              <a:buChar char="•"/>
            </a:pPr>
            <a:r>
              <a:rPr lang="en-US" sz="2000" dirty="0">
                <a:solidFill>
                  <a:schemeClr val="tx1">
                    <a:lumMod val="65000"/>
                    <a:lumOff val="35000"/>
                  </a:schemeClr>
                </a:solidFill>
              </a:rPr>
              <a:t>Two days later, yelled at supervisor, “wrong to be subjected to f@#king dogs running by her desk and threatening her.”</a:t>
            </a:r>
          </a:p>
          <a:p>
            <a:pPr marL="1440180" lvl="2" indent="-342900">
              <a:spcBef>
                <a:spcPts val="600"/>
              </a:spcBef>
              <a:buFont typeface="Arial" panose="020B0604020202020204" pitchFamily="34" charset="0"/>
              <a:buChar char="•"/>
            </a:pPr>
            <a:r>
              <a:rPr lang="en-US" sz="2000" dirty="0">
                <a:solidFill>
                  <a:schemeClr val="tx1">
                    <a:lumMod val="65000"/>
                    <a:lumOff val="35000"/>
                  </a:schemeClr>
                </a:solidFill>
              </a:rPr>
              <a:t>Filed complaint with OSHA.</a:t>
            </a:r>
          </a:p>
          <a:p>
            <a:pPr marL="1440180" lvl="2" indent="-342900">
              <a:spcBef>
                <a:spcPts val="600"/>
              </a:spcBef>
              <a:buFont typeface="Arial" panose="020B0604020202020204" pitchFamily="34" charset="0"/>
              <a:buChar char="•"/>
            </a:pPr>
            <a:r>
              <a:rPr lang="en-US" sz="2000" dirty="0">
                <a:solidFill>
                  <a:schemeClr val="tx1">
                    <a:lumMod val="65000"/>
                    <a:lumOff val="35000"/>
                  </a:schemeClr>
                </a:solidFill>
              </a:rPr>
              <a:t>Employer terminated for absences and conduct, without considering FMLA.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8</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pic>
        <p:nvPicPr>
          <p:cNvPr id="2054" name="Picture 6" descr="Grove British Labs – British Labradors, Minnesota &amp;amp; Wisconsin">
            <a:extLst>
              <a:ext uri="{FF2B5EF4-FFF2-40B4-BE49-F238E27FC236}">
                <a16:creationId xmlns:a16="http://schemas.microsoft.com/office/drawing/2014/main" id="{5BFB4372-B106-407E-BA1C-A842F33A1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3641" y="1581707"/>
            <a:ext cx="1367406" cy="951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9858E7-DC32-42D4-A4C9-0AAE26283F6C}"/>
              </a:ext>
            </a:extLst>
          </p:cNvPr>
          <p:cNvSpPr txBox="1"/>
          <p:nvPr/>
        </p:nvSpPr>
        <p:spPr>
          <a:xfrm>
            <a:off x="3327662" y="3228680"/>
            <a:ext cx="5241303" cy="2308324"/>
          </a:xfrm>
          <a:prstGeom prst="rect">
            <a:avLst/>
          </a:prstGeom>
          <a:solidFill>
            <a:srgbClr val="FFFFFF"/>
          </a:solidFill>
          <a:ln w="38100">
            <a:solidFill>
              <a:srgbClr val="FF0000"/>
            </a:solidFill>
          </a:ln>
        </p:spPr>
        <p:txBody>
          <a:bodyPr wrap="square" rtlCol="0">
            <a:spAutoFit/>
          </a:bodyPr>
          <a:lstStyle/>
          <a:p>
            <a:pPr algn="ctr"/>
            <a:r>
              <a:rPr lang="en-US" sz="2400" b="1" dirty="0">
                <a:solidFill>
                  <a:srgbClr val="FF0000"/>
                </a:solidFill>
              </a:rPr>
              <a:t>Extreme Example? Perhaps. </a:t>
            </a:r>
          </a:p>
          <a:p>
            <a:pPr algn="ctr"/>
            <a:endParaRPr lang="en-US" sz="2400" b="1" dirty="0">
              <a:solidFill>
                <a:srgbClr val="FF0000"/>
              </a:solidFill>
            </a:endParaRPr>
          </a:p>
          <a:p>
            <a:pPr algn="ctr"/>
            <a:r>
              <a:rPr lang="en-US" sz="2400" b="1" dirty="0">
                <a:solidFill>
                  <a:srgbClr val="FF0000"/>
                </a:solidFill>
              </a:rPr>
              <a:t>What about Uncontrollable Crying at Work?</a:t>
            </a:r>
          </a:p>
          <a:p>
            <a:pPr algn="ctr"/>
            <a:endParaRPr lang="en-US" sz="2400" b="1" dirty="0">
              <a:solidFill>
                <a:srgbClr val="FF0000"/>
              </a:solidFill>
            </a:endParaRPr>
          </a:p>
          <a:p>
            <a:pPr algn="ctr"/>
            <a:r>
              <a:rPr lang="en-US" sz="2400" b="1" dirty="0">
                <a:solidFill>
                  <a:srgbClr val="FF0000"/>
                </a:solidFill>
              </a:rPr>
              <a:t>Other Situations? </a:t>
            </a:r>
          </a:p>
        </p:txBody>
      </p:sp>
    </p:spTree>
    <p:extLst>
      <p:ext uri="{BB962C8B-B14F-4D97-AF65-F5344CB8AC3E}">
        <p14:creationId xmlns:p14="http://schemas.microsoft.com/office/powerpoint/2010/main" val="7099082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32B-64BE-4B83-9C10-188E9E2F02CA}"/>
              </a:ext>
            </a:extLst>
          </p:cNvPr>
          <p:cNvSpPr>
            <a:spLocks noGrp="1"/>
          </p:cNvSpPr>
          <p:nvPr>
            <p:ph type="title"/>
          </p:nvPr>
        </p:nvSpPr>
        <p:spPr>
          <a:xfrm>
            <a:off x="932108" y="1065402"/>
            <a:ext cx="10515600" cy="602329"/>
          </a:xfrm>
        </p:spPr>
        <p:txBody>
          <a:bodyPr/>
          <a:lstStyle/>
          <a:p>
            <a:r>
              <a:rPr lang="en-US" sz="3200" b="1" dirty="0"/>
              <a:t>FMLA – Notice of Leave in No-Man’s Land?</a:t>
            </a:r>
          </a:p>
        </p:txBody>
      </p:sp>
      <p:sp>
        <p:nvSpPr>
          <p:cNvPr id="3" name="Content Placeholder 2">
            <a:extLst>
              <a:ext uri="{FF2B5EF4-FFF2-40B4-BE49-F238E27FC236}">
                <a16:creationId xmlns:a16="http://schemas.microsoft.com/office/drawing/2014/main" id="{E202CA92-B098-4B5D-83B8-A2E769E3E52C}"/>
              </a:ext>
            </a:extLst>
          </p:cNvPr>
          <p:cNvSpPr>
            <a:spLocks noGrp="1"/>
          </p:cNvSpPr>
          <p:nvPr>
            <p:ph idx="1"/>
          </p:nvPr>
        </p:nvSpPr>
        <p:spPr>
          <a:xfrm>
            <a:off x="75501" y="1667731"/>
            <a:ext cx="12018524" cy="4053975"/>
          </a:xfrm>
        </p:spPr>
        <p:txBody>
          <a:bodyPr/>
          <a:lstStyle/>
          <a:p>
            <a:pPr>
              <a:spcBef>
                <a:spcPts val="600"/>
              </a:spcBef>
            </a:pPr>
            <a:r>
              <a:rPr lang="en-US" sz="2400" b="1" u="sng" dirty="0">
                <a:solidFill>
                  <a:schemeClr val="tx1">
                    <a:lumMod val="65000"/>
                    <a:lumOff val="35000"/>
                  </a:schemeClr>
                </a:solidFill>
              </a:rPr>
              <a:t>Strategic recommendations</a:t>
            </a:r>
            <a:r>
              <a:rPr lang="en-US" sz="2200" dirty="0">
                <a:solidFill>
                  <a:schemeClr val="tx1">
                    <a:lumMod val="65000"/>
                    <a:lumOff val="35000"/>
                  </a:schemeClr>
                </a:solidFill>
              </a:rPr>
              <a:t>:</a:t>
            </a:r>
          </a:p>
          <a:p>
            <a:pPr marL="0" indent="0">
              <a:spcBef>
                <a:spcPts val="600"/>
              </a:spcBef>
              <a:buNone/>
            </a:pPr>
            <a:endParaRPr lang="en-US" sz="22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1900" dirty="0">
                <a:solidFill>
                  <a:schemeClr val="tx1">
                    <a:lumMod val="65000"/>
                    <a:lumOff val="35000"/>
                  </a:schemeClr>
                </a:solidFill>
              </a:rPr>
              <a:t>Ignorance is </a:t>
            </a:r>
            <a:r>
              <a:rPr lang="en-US" sz="1900" i="1" u="sng" dirty="0">
                <a:solidFill>
                  <a:schemeClr val="tx1">
                    <a:lumMod val="65000"/>
                    <a:lumOff val="35000"/>
                  </a:schemeClr>
                </a:solidFill>
              </a:rPr>
              <a:t>not</a:t>
            </a:r>
            <a:r>
              <a:rPr lang="en-US" sz="1900" dirty="0">
                <a:solidFill>
                  <a:schemeClr val="tx1">
                    <a:lumMod val="65000"/>
                    <a:lumOff val="35000"/>
                  </a:schemeClr>
                </a:solidFill>
              </a:rPr>
              <a:t> bliss—solicit additional information whenever there is uncertainty about whether the FMLA is implicated.  Employer is </a:t>
            </a:r>
            <a:r>
              <a:rPr lang="en-US" sz="1900" u="sng" dirty="0">
                <a:solidFill>
                  <a:schemeClr val="tx1">
                    <a:lumMod val="65000"/>
                    <a:lumOff val="35000"/>
                  </a:schemeClr>
                </a:solidFill>
              </a:rPr>
              <a:t>duty</a:t>
            </a:r>
            <a:r>
              <a:rPr lang="en-US" sz="1900" dirty="0">
                <a:solidFill>
                  <a:schemeClr val="tx1">
                    <a:lumMod val="65000"/>
                    <a:lumOff val="35000"/>
                  </a:schemeClr>
                </a:solidFill>
              </a:rPr>
              <a:t> bound to investigate [remember the stray puppy case].   </a:t>
            </a:r>
            <a:r>
              <a:rPr lang="en-US" sz="1900" u="sng" dirty="0">
                <a:solidFill>
                  <a:srgbClr val="FF0000"/>
                </a:solidFill>
              </a:rPr>
              <a:t>Paradigm = Analyze through employee-friendly lens!!!</a:t>
            </a:r>
          </a:p>
          <a:p>
            <a:pPr lvl="1">
              <a:spcBef>
                <a:spcPts val="600"/>
              </a:spcBef>
            </a:pPr>
            <a:endParaRPr lang="en-US" sz="19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1900" u="sng" dirty="0">
                <a:solidFill>
                  <a:schemeClr val="tx1">
                    <a:lumMod val="65000"/>
                    <a:lumOff val="35000"/>
                  </a:schemeClr>
                </a:solidFill>
              </a:rPr>
              <a:t>Default</a:t>
            </a:r>
            <a:r>
              <a:rPr lang="en-US" sz="1900" dirty="0">
                <a:solidFill>
                  <a:schemeClr val="tx1">
                    <a:lumMod val="65000"/>
                    <a:lumOff val="35000"/>
                  </a:schemeClr>
                </a:solidFill>
              </a:rPr>
              <a:t> position should be to provide FMLA paperwork to employee [especially notice of eligibility and certification; WH-380 and WH-381].  </a:t>
            </a:r>
            <a:r>
              <a:rPr lang="en-US" sz="1900" u="sng" dirty="0">
                <a:solidFill>
                  <a:schemeClr val="tx1">
                    <a:lumMod val="65000"/>
                    <a:lumOff val="35000"/>
                  </a:schemeClr>
                </a:solidFill>
              </a:rPr>
              <a:t>When in doubt, send it out</a:t>
            </a:r>
            <a:r>
              <a:rPr lang="en-US" sz="1900" dirty="0">
                <a:solidFill>
                  <a:schemeClr val="tx1">
                    <a:lumMod val="65000"/>
                    <a:lumOff val="35000"/>
                  </a:schemeClr>
                </a:solidFill>
              </a:rPr>
              <a:t>.   In my opinion, “best practices” approach. </a:t>
            </a:r>
          </a:p>
          <a:p>
            <a:pPr lvl="1">
              <a:spcBef>
                <a:spcPts val="600"/>
              </a:spcBef>
            </a:pPr>
            <a:endParaRPr lang="en-US" sz="1900" dirty="0">
              <a:solidFill>
                <a:schemeClr val="tx1">
                  <a:lumMod val="65000"/>
                  <a:lumOff val="35000"/>
                </a:schemeClr>
              </a:solidFill>
            </a:endParaRPr>
          </a:p>
          <a:p>
            <a:pPr marL="1005840" lvl="1" indent="-457200">
              <a:spcBef>
                <a:spcPts val="600"/>
              </a:spcBef>
              <a:buFont typeface="Arial" panose="020B0604020202020204" pitchFamily="34" charset="0"/>
              <a:buChar char="•"/>
            </a:pPr>
            <a:r>
              <a:rPr lang="en-US" sz="1900" dirty="0">
                <a:solidFill>
                  <a:schemeClr val="tx1">
                    <a:lumMod val="65000"/>
                    <a:lumOff val="35000"/>
                  </a:schemeClr>
                </a:solidFill>
              </a:rPr>
              <a:t>“Think outside the box” [employers get tripped up - “psychological care” during “bucket list” trip to Vegas]. </a:t>
            </a:r>
          </a:p>
        </p:txBody>
      </p:sp>
      <p:sp>
        <p:nvSpPr>
          <p:cNvPr id="4" name="Slide Number Placeholder 3">
            <a:extLst>
              <a:ext uri="{FF2B5EF4-FFF2-40B4-BE49-F238E27FC236}">
                <a16:creationId xmlns:a16="http://schemas.microsoft.com/office/drawing/2014/main" id="{EDF49479-6035-4EE6-AB89-36421E9EDA54}"/>
              </a:ext>
            </a:extLst>
          </p:cNvPr>
          <p:cNvSpPr>
            <a:spLocks noGrp="1"/>
          </p:cNvSpPr>
          <p:nvPr>
            <p:ph type="sldNum" sz="quarter" idx="12"/>
          </p:nvPr>
        </p:nvSpPr>
        <p:spPr/>
        <p:txBody>
          <a:bodyPr/>
          <a:lstStyle/>
          <a:p>
            <a:fld id="{BAD6CB25-7C37-443B-9621-34F6E10CAA68}" type="slidenum">
              <a:rPr lang="en-US" smtClean="0"/>
              <a:t>9</a:t>
            </a:fld>
            <a:endParaRPr lang="en-US" dirty="0"/>
          </a:p>
        </p:txBody>
      </p:sp>
      <p:pic>
        <p:nvPicPr>
          <p:cNvPr id="5" name="Content Placeholder 12">
            <a:extLst>
              <a:ext uri="{FF2B5EF4-FFF2-40B4-BE49-F238E27FC236}">
                <a16:creationId xmlns:a16="http://schemas.microsoft.com/office/drawing/2014/main" id="{8938F0AD-DC58-450C-B249-E486BA6D45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01392" y="129887"/>
            <a:ext cx="1292633" cy="847288"/>
          </a:xfrm>
          <a:prstGeom prst="rect">
            <a:avLst/>
          </a:prstGeom>
        </p:spPr>
      </p:pic>
      <p:sp>
        <p:nvSpPr>
          <p:cNvPr id="6" name="TextBox 5">
            <a:extLst>
              <a:ext uri="{FF2B5EF4-FFF2-40B4-BE49-F238E27FC236}">
                <a16:creationId xmlns:a16="http://schemas.microsoft.com/office/drawing/2014/main" id="{3DD47443-B4EB-4483-A77D-B57D66A25A16}"/>
              </a:ext>
            </a:extLst>
          </p:cNvPr>
          <p:cNvSpPr txBox="1"/>
          <p:nvPr/>
        </p:nvSpPr>
        <p:spPr>
          <a:xfrm>
            <a:off x="4723002" y="4661546"/>
            <a:ext cx="2315361" cy="369332"/>
          </a:xfrm>
          <a:prstGeom prst="rect">
            <a:avLst/>
          </a:prstGeom>
          <a:solidFill>
            <a:srgbClr val="FFFFFF"/>
          </a:solidFill>
          <a:ln>
            <a:solidFill>
              <a:srgbClr val="FF0000"/>
            </a:solidFill>
            <a:prstDash val="solid"/>
          </a:ln>
          <a:effectLst>
            <a:glow rad="63500">
              <a:schemeClr val="accent2">
                <a:satMod val="175000"/>
                <a:alpha val="40000"/>
              </a:schemeClr>
            </a:glow>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US" b="1" dirty="0">
                <a:solidFill>
                  <a:srgbClr val="FF0000"/>
                </a:solidFill>
              </a:rPr>
              <a:t>Cliché Alert</a:t>
            </a:r>
          </a:p>
        </p:txBody>
      </p:sp>
    </p:spTree>
    <p:extLst>
      <p:ext uri="{BB962C8B-B14F-4D97-AF65-F5344CB8AC3E}">
        <p14:creationId xmlns:p14="http://schemas.microsoft.com/office/powerpoint/2010/main" val="36555987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von Briesen 2006">
  <a:themeElements>
    <a:clrScheme name="von Briesen 2006 15">
      <a:dk1>
        <a:srgbClr val="000000"/>
      </a:dk1>
      <a:lt1>
        <a:srgbClr val="B2B2B2"/>
      </a:lt1>
      <a:dk2>
        <a:srgbClr val="000000"/>
      </a:dk2>
      <a:lt2>
        <a:srgbClr val="808080"/>
      </a:lt2>
      <a:accent1>
        <a:srgbClr val="292929"/>
      </a:accent1>
      <a:accent2>
        <a:srgbClr val="D4782C"/>
      </a:accent2>
      <a:accent3>
        <a:srgbClr val="D5D5D5"/>
      </a:accent3>
      <a:accent4>
        <a:srgbClr val="000000"/>
      </a:accent4>
      <a:accent5>
        <a:srgbClr val="ACACAC"/>
      </a:accent5>
      <a:accent6>
        <a:srgbClr val="C06C27"/>
      </a:accent6>
      <a:hlink>
        <a:srgbClr val="D4782C"/>
      </a:hlink>
      <a:folHlink>
        <a:srgbClr val="99CC00"/>
      </a:folHlink>
    </a:clrScheme>
    <a:fontScheme name="von Briesen 200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solidFill>
          <a:srgbClr val="FFFFFF"/>
        </a:solidFill>
      </a:spPr>
      <a:bodyPr wrap="square" rtlCol="0">
        <a:spAutoFit/>
      </a:bodyPr>
      <a:lstStyle>
        <a:defPPr>
          <a:defRPr dirty="0"/>
        </a:defPPr>
      </a:lstStyle>
    </a:txDef>
  </a:objectDefaults>
  <a:extraClrSchemeLst>
    <a:extraClrScheme>
      <a:clrScheme name="von Briesen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n Briesen 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n Briesen 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n Briesen 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n Briesen 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n Briesen 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n Briesen 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n Briesen 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n Briesen 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n Briesen 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n Briesen 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n Briesen 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n Briesen 2006 13">
        <a:dk1>
          <a:srgbClr val="000000"/>
        </a:dk1>
        <a:lt1>
          <a:srgbClr val="B2B2B2"/>
        </a:lt1>
        <a:dk2>
          <a:srgbClr val="000000"/>
        </a:dk2>
        <a:lt2>
          <a:srgbClr val="808080"/>
        </a:lt2>
        <a:accent1>
          <a:srgbClr val="292929"/>
        </a:accent1>
        <a:accent2>
          <a:srgbClr val="D26432"/>
        </a:accent2>
        <a:accent3>
          <a:srgbClr val="D5D5D5"/>
        </a:accent3>
        <a:accent4>
          <a:srgbClr val="000000"/>
        </a:accent4>
        <a:accent5>
          <a:srgbClr val="ACACAC"/>
        </a:accent5>
        <a:accent6>
          <a:srgbClr val="BE5A2C"/>
        </a:accent6>
        <a:hlink>
          <a:srgbClr val="D26432"/>
        </a:hlink>
        <a:folHlink>
          <a:srgbClr val="99CC00"/>
        </a:folHlink>
      </a:clrScheme>
      <a:clrMap bg1="lt1" tx1="dk1" bg2="lt2" tx2="dk2" accent1="accent1" accent2="accent2" accent3="accent3" accent4="accent4" accent5="accent5" accent6="accent6" hlink="hlink" folHlink="folHlink"/>
    </a:extraClrScheme>
    <a:extraClrScheme>
      <a:clrScheme name="von Briesen 2006 14">
        <a:dk1>
          <a:srgbClr val="000000"/>
        </a:dk1>
        <a:lt1>
          <a:srgbClr val="B2B2B2"/>
        </a:lt1>
        <a:dk2>
          <a:srgbClr val="000000"/>
        </a:dk2>
        <a:lt2>
          <a:srgbClr val="808080"/>
        </a:lt2>
        <a:accent1>
          <a:srgbClr val="292929"/>
        </a:accent1>
        <a:accent2>
          <a:srgbClr val="D48332"/>
        </a:accent2>
        <a:accent3>
          <a:srgbClr val="D5D5D5"/>
        </a:accent3>
        <a:accent4>
          <a:srgbClr val="000000"/>
        </a:accent4>
        <a:accent5>
          <a:srgbClr val="ACACAC"/>
        </a:accent5>
        <a:accent6>
          <a:srgbClr val="C0762C"/>
        </a:accent6>
        <a:hlink>
          <a:srgbClr val="D48230"/>
        </a:hlink>
        <a:folHlink>
          <a:srgbClr val="99CC00"/>
        </a:folHlink>
      </a:clrScheme>
      <a:clrMap bg1="lt1" tx1="dk1" bg2="lt2" tx2="dk2" accent1="accent1" accent2="accent2" accent3="accent3" accent4="accent4" accent5="accent5" accent6="accent6" hlink="hlink" folHlink="folHlink"/>
    </a:extraClrScheme>
    <a:extraClrScheme>
      <a:clrScheme name="von Briesen 2006 15">
        <a:dk1>
          <a:srgbClr val="000000"/>
        </a:dk1>
        <a:lt1>
          <a:srgbClr val="B2B2B2"/>
        </a:lt1>
        <a:dk2>
          <a:srgbClr val="000000"/>
        </a:dk2>
        <a:lt2>
          <a:srgbClr val="808080"/>
        </a:lt2>
        <a:accent1>
          <a:srgbClr val="292929"/>
        </a:accent1>
        <a:accent2>
          <a:srgbClr val="D4782C"/>
        </a:accent2>
        <a:accent3>
          <a:srgbClr val="D5D5D5"/>
        </a:accent3>
        <a:accent4>
          <a:srgbClr val="000000"/>
        </a:accent4>
        <a:accent5>
          <a:srgbClr val="ACACAC"/>
        </a:accent5>
        <a:accent6>
          <a:srgbClr val="C06C27"/>
        </a:accent6>
        <a:hlink>
          <a:srgbClr val="D4782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vBR option 2</Template>
  <TotalTime>2864</TotalTime>
  <Words>3464</Words>
  <Application>Microsoft Office PowerPoint</Application>
  <PresentationFormat>Widescreen</PresentationFormat>
  <Paragraphs>381</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Futura Lt BT</vt:lpstr>
      <vt:lpstr>Futura Md BT</vt:lpstr>
      <vt:lpstr>Trebuchet MS</vt:lpstr>
      <vt:lpstr>Wingdings</vt:lpstr>
      <vt:lpstr>von Briesen 2006</vt:lpstr>
      <vt:lpstr>JA COUNTER  COUNTER COLLEGE FMLA ADMINISTRATION</vt:lpstr>
      <vt:lpstr>“FMLA” Stands For…</vt:lpstr>
      <vt:lpstr>Majesco’s FMLA Knowledge Gap 2020:  Employee and Manager Insights – Published February 2021</vt:lpstr>
      <vt:lpstr>When is an Employer on Notice of Need for FMLA Leave?</vt:lpstr>
      <vt:lpstr>FMLA – Notice of Leave in No-Man’s Land?</vt:lpstr>
      <vt:lpstr>FMLA – Notice of Leave in No-Man’s Land?</vt:lpstr>
      <vt:lpstr>FMLA –Notice of Leave in No-Man’s Land?</vt:lpstr>
      <vt:lpstr>FMLA – Notice of Leave in No-Man’s Land?</vt:lpstr>
      <vt:lpstr>FMLA – Notice of Leave in No-Man’s Land?</vt:lpstr>
      <vt:lpstr>TEST YOUR KNOWLEDGE – SUFFICIENT NOTICE?</vt:lpstr>
      <vt:lpstr>TEST YOUR KNOWLEDGE – SUFFICIENT NOTICE?</vt:lpstr>
      <vt:lpstr>QUESTIONS?</vt:lpstr>
      <vt:lpstr>How to Properly Respond to Telecommuter Requests for FMLA?</vt:lpstr>
      <vt:lpstr>FMLA – Telecommuters</vt:lpstr>
      <vt:lpstr>FMLA – Telecommuters</vt:lpstr>
      <vt:lpstr>FMLA – Telecommuters – Other Considerations</vt:lpstr>
      <vt:lpstr>QUESTIONS?</vt:lpstr>
      <vt:lpstr>How to Properly Police Employer’s Customary Notice and Procedural Requirements?</vt:lpstr>
      <vt:lpstr>Policing Usual and Customary Procedures</vt:lpstr>
      <vt:lpstr>Policing Usual and Customary Procedures</vt:lpstr>
      <vt:lpstr>Policing Usual and Customary Procedures</vt:lpstr>
      <vt:lpstr>Policing Usual and Customary Procedures</vt:lpstr>
      <vt:lpstr>Policing Usual and Customary Procedures</vt:lpstr>
      <vt:lpstr>Foreseeable vs Unforeseeable – How It Impacts Enforcement</vt:lpstr>
      <vt:lpstr>Foreseeable vs Unforeseeable – Policy Enforcement</vt:lpstr>
      <vt:lpstr>Foreseeable vs Unforeseeable – Policy Enforcement</vt:lpstr>
      <vt:lpstr>Policing Usual and Customary Procedures</vt:lpstr>
      <vt:lpstr>QUESTIONS?</vt:lpstr>
      <vt:lpstr>How to Properly Handle Bonuses For Employees on FMLA Leave?</vt:lpstr>
      <vt:lpstr>FMLA – Bonuses </vt:lpstr>
      <vt:lpstr>FMLA – Bonuses </vt:lpstr>
      <vt:lpstr>FMLA – Bonuses </vt:lpstr>
      <vt:lpstr>FMLA – Bonuses </vt:lpstr>
      <vt:lpstr>QUESTIONS?</vt:lpstr>
      <vt:lpstr>How to Properly Handle Incomplete and/or Insufficient Certification Forms?</vt:lpstr>
      <vt:lpstr>FMLA – Incomplete/Insufficient Certification Forms </vt:lpstr>
      <vt:lpstr>FMLA – Incomplete/Insufficient Certification Forms </vt:lpstr>
      <vt:lpstr>FMLA – Incomplete/Insufficient Certification Forms </vt:lpstr>
      <vt:lpstr>FMLA – Incomplete/Insufficient Certification Forms </vt:lpstr>
      <vt:lpstr>FMLA – Incomplete/Insufficient Certification Forms </vt:lpstr>
      <vt:lpstr>FMLA – Incomplete/Insufficient Certification Forms </vt:lpstr>
      <vt:lpstr>QUESTIONS?</vt:lpstr>
      <vt:lpstr>How to Handle Two Esoteric FFCRA Considerations?</vt:lpstr>
      <vt:lpstr>FFCRA – Does EFML Count Against Classic FMLA</vt:lpstr>
      <vt:lpstr>Employer Does Not Voluntarily Extend FFCRA – Is an Asymptomatic COVID-19 Positive Employee Eligible for Classic FMLA?</vt:lpstr>
      <vt:lpstr>Employer Does Not Voluntarily Extend FFCRA – Is an Asymptomatic COVID-19 Positive Employee Eligible for Classic FMLA?</vt:lpstr>
      <vt:lpstr>Attendee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Sector Town Hall: COVID-19 Guidance Changes…Again! Now What?</dc:title>
  <dc:creator>Bryan T. Symes</dc:creator>
  <cp:lastModifiedBy>Amber Richardson</cp:lastModifiedBy>
  <cp:revision>480</cp:revision>
  <cp:lastPrinted>2021-07-05T14:02:36Z</cp:lastPrinted>
  <dcterms:created xsi:type="dcterms:W3CDTF">2021-06-01T08:56:28Z</dcterms:created>
  <dcterms:modified xsi:type="dcterms:W3CDTF">2021-07-13T15:06:35Z</dcterms:modified>
</cp:coreProperties>
</file>